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76" r:id="rId2"/>
    <p:sldId id="293" r:id="rId3"/>
    <p:sldId id="282" r:id="rId4"/>
    <p:sldId id="278" r:id="rId5"/>
    <p:sldId id="277" r:id="rId6"/>
    <p:sldId id="283" r:id="rId7"/>
    <p:sldId id="262" r:id="rId8"/>
    <p:sldId id="284" r:id="rId9"/>
    <p:sldId id="273" r:id="rId10"/>
    <p:sldId id="265" r:id="rId11"/>
    <p:sldId id="264" r:id="rId12"/>
    <p:sldId id="259" r:id="rId13"/>
    <p:sldId id="263" r:id="rId14"/>
    <p:sldId id="266" r:id="rId15"/>
    <p:sldId id="272" r:id="rId16"/>
    <p:sldId id="269" r:id="rId17"/>
    <p:sldId id="268" r:id="rId18"/>
    <p:sldId id="274" r:id="rId19"/>
    <p:sldId id="267" r:id="rId20"/>
    <p:sldId id="271" r:id="rId21"/>
    <p:sldId id="285" r:id="rId22"/>
    <p:sldId id="286" r:id="rId23"/>
    <p:sldId id="289" r:id="rId24"/>
    <p:sldId id="288" r:id="rId25"/>
    <p:sldId id="260" r:id="rId26"/>
    <p:sldId id="261" r:id="rId27"/>
    <p:sldId id="290" r:id="rId28"/>
    <p:sldId id="258" r:id="rId29"/>
    <p:sldId id="279" r:id="rId30"/>
    <p:sldId id="281" r:id="rId31"/>
    <p:sldId id="291" r:id="rId32"/>
    <p:sldId id="29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806" autoAdjust="0"/>
  </p:normalViewPr>
  <p:slideViewPr>
    <p:cSldViewPr snapToGrid="0">
      <p:cViewPr varScale="1">
        <p:scale>
          <a:sx n="61" d="100"/>
          <a:sy n="61" d="100"/>
        </p:scale>
        <p:origin x="581" y="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082969-A1BF-43FA-B051-E4FC8E4C48A4}" type="datetimeFigureOut">
              <a:rPr lang="en-US" smtClean="0"/>
              <a:pPr/>
              <a:t>2/1/2016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CA2C05-4493-47A8-B402-53C02781D667}" type="slidenum">
              <a:rPr lang="en-US" smtClean="0"/>
              <a:pPr/>
              <a:t>‹#›</a:t>
            </a:fld>
            <a:endParaRPr lang="en-US" dirty="0"/>
          </a:p>
        </p:txBody>
      </p:sp>
    </p:spTree>
    <p:extLst>
      <p:ext uri="{BB962C8B-B14F-4D97-AF65-F5344CB8AC3E}">
        <p14:creationId xmlns:p14="http://schemas.microsoft.com/office/powerpoint/2010/main" val="1016919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is the first</a:t>
            </a:r>
            <a:r>
              <a:rPr lang="en-US" baseline="0" dirty="0" smtClean="0"/>
              <a:t> thing you think of when you think of design?  </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1</a:t>
            </a:fld>
            <a:endParaRPr lang="en-US" dirty="0"/>
          </a:p>
        </p:txBody>
      </p:sp>
    </p:spTree>
    <p:extLst>
      <p:ext uri="{BB962C8B-B14F-4D97-AF65-F5344CB8AC3E}">
        <p14:creationId xmlns:p14="http://schemas.microsoft.com/office/powerpoint/2010/main" val="2942428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is the first</a:t>
            </a:r>
            <a:r>
              <a:rPr lang="en-US" baseline="0" dirty="0" smtClean="0"/>
              <a:t> thing you think of when you think of design?  </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2</a:t>
            </a:fld>
            <a:endParaRPr lang="en-US" dirty="0"/>
          </a:p>
        </p:txBody>
      </p:sp>
    </p:spTree>
    <p:extLst>
      <p:ext uri="{BB962C8B-B14F-4D97-AF65-F5344CB8AC3E}">
        <p14:creationId xmlns:p14="http://schemas.microsoft.com/office/powerpoint/2010/main" val="3688822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is the first</a:t>
            </a:r>
            <a:r>
              <a:rPr lang="en-US" baseline="0" dirty="0" smtClean="0"/>
              <a:t> thing you think of when you think of design?  </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3</a:t>
            </a:fld>
            <a:endParaRPr lang="en-US" dirty="0"/>
          </a:p>
        </p:txBody>
      </p:sp>
    </p:spTree>
    <p:extLst>
      <p:ext uri="{BB962C8B-B14F-4D97-AF65-F5344CB8AC3E}">
        <p14:creationId xmlns:p14="http://schemas.microsoft.com/office/powerpoint/2010/main" val="2942428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we think of</a:t>
            </a:r>
            <a:r>
              <a:rPr lang="en-US" baseline="0" dirty="0" smtClean="0"/>
              <a:t> when we think of Design? </a:t>
            </a:r>
          </a:p>
          <a:p>
            <a:r>
              <a:rPr lang="en-US" baseline="0" dirty="0" smtClean="0"/>
              <a:t>Design thinking is the essential ability to combine EMPATHY creativity and rationality to meet the users needs and drive your own success. WIN </a:t>
            </a:r>
            <a:r>
              <a:rPr lang="en-US" baseline="0" dirty="0" err="1" smtClean="0"/>
              <a:t>WIN</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4</a:t>
            </a:fld>
            <a:endParaRPr lang="en-US" dirty="0"/>
          </a:p>
        </p:txBody>
      </p:sp>
    </p:spTree>
    <p:extLst>
      <p:ext uri="{BB962C8B-B14F-4D97-AF65-F5344CB8AC3E}">
        <p14:creationId xmlns:p14="http://schemas.microsoft.com/office/powerpoint/2010/main" val="3591246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it</a:t>
            </a:r>
            <a:r>
              <a:rPr lang="en-US" baseline="0" dirty="0" smtClean="0"/>
              <a:t> really is….</a:t>
            </a:r>
          </a:p>
          <a:p>
            <a:r>
              <a:rPr lang="en-US" baseline="0" dirty="0" smtClean="0"/>
              <a:t>we see a product and think, this looks pretty… </a:t>
            </a:r>
          </a:p>
          <a:p>
            <a:r>
              <a:rPr lang="en-US" b="1" baseline="0" dirty="0" smtClean="0"/>
              <a:t>Design </a:t>
            </a:r>
            <a:r>
              <a:rPr lang="en-US" b="0" baseline="0" dirty="0" smtClean="0"/>
              <a:t>thinking is the whole entire ecosystem and how we </a:t>
            </a:r>
            <a:r>
              <a:rPr lang="en-US" b="1" baseline="0" dirty="0" smtClean="0"/>
              <a:t>interact</a:t>
            </a:r>
            <a:r>
              <a:rPr lang="en-US" b="0" baseline="0" dirty="0" smtClean="0"/>
              <a:t> through out it, how we </a:t>
            </a:r>
            <a:r>
              <a:rPr lang="en-US" b="1" baseline="0" dirty="0" smtClean="0"/>
              <a:t>interface</a:t>
            </a:r>
            <a:r>
              <a:rPr lang="en-US" b="0" baseline="0" dirty="0" smtClean="0"/>
              <a:t> with it.</a:t>
            </a:r>
          </a:p>
          <a:p>
            <a:r>
              <a:rPr lang="en-US" b="0" baseline="0" dirty="0" smtClean="0"/>
              <a:t>Up </a:t>
            </a:r>
            <a:r>
              <a:rPr lang="en-US" b="0" baseline="0" dirty="0" err="1" smtClean="0"/>
              <a:t>intil</a:t>
            </a:r>
            <a:r>
              <a:rPr lang="en-US" b="0" baseline="0" dirty="0" smtClean="0"/>
              <a:t> we haven’t been successful because we are looking at things singularly, now how they interact with humans</a:t>
            </a:r>
          </a:p>
          <a:p>
            <a:endParaRPr lang="en-US" baseline="0" dirty="0" smtClean="0"/>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5</a:t>
            </a:fld>
            <a:endParaRPr lang="en-US" dirty="0"/>
          </a:p>
        </p:txBody>
      </p:sp>
    </p:spTree>
    <p:extLst>
      <p:ext uri="{BB962C8B-B14F-4D97-AF65-F5344CB8AC3E}">
        <p14:creationId xmlns:p14="http://schemas.microsoft.com/office/powerpoint/2010/main" val="1976048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the user is right, that means you have to </a:t>
            </a:r>
            <a:r>
              <a:rPr lang="en-US" b="1" dirty="0" smtClean="0"/>
              <a:t>understand</a:t>
            </a:r>
            <a:r>
              <a:rPr lang="en-US" dirty="0" smtClean="0"/>
              <a:t> the user! This is major problem for providers</a:t>
            </a:r>
            <a:r>
              <a:rPr lang="en-US" baseline="0" dirty="0" smtClean="0"/>
              <a:t> and </a:t>
            </a:r>
            <a:r>
              <a:rPr lang="en-US" b="1" baseline="0" dirty="0" smtClean="0"/>
              <a:t>IT</a:t>
            </a:r>
            <a:r>
              <a:rPr lang="en-US" baseline="0" dirty="0" smtClean="0"/>
              <a:t> folks… this is a major problem for our </a:t>
            </a:r>
            <a:r>
              <a:rPr lang="en-US" b="1" baseline="0" dirty="0" smtClean="0"/>
              <a:t>organizations</a:t>
            </a:r>
            <a:r>
              <a:rPr lang="en-US" baseline="0" dirty="0" smtClean="0"/>
              <a:t> as a whole! </a:t>
            </a:r>
            <a:r>
              <a:rPr lang="en-US" b="1" baseline="0" dirty="0" smtClean="0"/>
              <a:t>we know it all</a:t>
            </a:r>
            <a:r>
              <a:rPr lang="en-US" baseline="0" dirty="0" smtClean="0"/>
              <a:t>…, we think we are right and we disregard the patient. Well how is that working out for you?</a:t>
            </a:r>
          </a:p>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7</a:t>
            </a:fld>
            <a:endParaRPr lang="en-US" dirty="0"/>
          </a:p>
        </p:txBody>
      </p:sp>
    </p:spTree>
    <p:extLst>
      <p:ext uri="{BB962C8B-B14F-4D97-AF65-F5344CB8AC3E}">
        <p14:creationId xmlns:p14="http://schemas.microsoft.com/office/powerpoint/2010/main" val="62808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the user is right, that means you have to </a:t>
            </a:r>
            <a:r>
              <a:rPr lang="en-US" b="1" dirty="0" smtClean="0"/>
              <a:t>understand</a:t>
            </a:r>
            <a:r>
              <a:rPr lang="en-US" dirty="0" smtClean="0"/>
              <a:t> the user! This is major problem for providers</a:t>
            </a:r>
            <a:r>
              <a:rPr lang="en-US" baseline="0" dirty="0" smtClean="0"/>
              <a:t> and </a:t>
            </a:r>
            <a:r>
              <a:rPr lang="en-US" b="1" baseline="0" dirty="0" smtClean="0"/>
              <a:t>IT</a:t>
            </a:r>
            <a:r>
              <a:rPr lang="en-US" baseline="0" dirty="0" smtClean="0"/>
              <a:t> folks… this is a major problem for our </a:t>
            </a:r>
            <a:r>
              <a:rPr lang="en-US" b="1" baseline="0" dirty="0" smtClean="0"/>
              <a:t>organizations</a:t>
            </a:r>
            <a:r>
              <a:rPr lang="en-US" baseline="0" dirty="0" smtClean="0"/>
              <a:t> as a whole! </a:t>
            </a:r>
            <a:r>
              <a:rPr lang="en-US" b="1" baseline="0" dirty="0" smtClean="0"/>
              <a:t>we know it all</a:t>
            </a:r>
            <a:r>
              <a:rPr lang="en-US" baseline="0" dirty="0" smtClean="0"/>
              <a:t>…, we think we are right and we disregard the patient. Well how is that working out for you?</a:t>
            </a:r>
          </a:p>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8</a:t>
            </a:fld>
            <a:endParaRPr lang="en-US" dirty="0"/>
          </a:p>
        </p:txBody>
      </p:sp>
    </p:spTree>
    <p:extLst>
      <p:ext uri="{BB962C8B-B14F-4D97-AF65-F5344CB8AC3E}">
        <p14:creationId xmlns:p14="http://schemas.microsoft.com/office/powerpoint/2010/main" val="2471851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great….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But they don’t listen to us… compliance, self management, etc. etc…. </a:t>
            </a:r>
          </a:p>
          <a:p>
            <a:r>
              <a:rPr lang="en-US" dirty="0" smtClean="0"/>
              <a:t>These are behavioral… (I hope so because behavior</a:t>
            </a:r>
            <a:r>
              <a:rPr lang="en-US" baseline="0" dirty="0" smtClean="0"/>
              <a:t> can change now are we are getting somewhere!)</a:t>
            </a:r>
          </a:p>
        </p:txBody>
      </p:sp>
      <p:sp>
        <p:nvSpPr>
          <p:cNvPr id="4" name="Slide Number Placeholder 3"/>
          <p:cNvSpPr>
            <a:spLocks noGrp="1"/>
          </p:cNvSpPr>
          <p:nvPr>
            <p:ph type="sldNum" sz="quarter" idx="10"/>
          </p:nvPr>
        </p:nvSpPr>
        <p:spPr/>
        <p:txBody>
          <a:bodyPr/>
          <a:lstStyle/>
          <a:p>
            <a:fld id="{E2CA2C05-4493-47A8-B402-53C02781D667}" type="slidenum">
              <a:rPr lang="en-US" smtClean="0"/>
              <a:pPr/>
              <a:t>9</a:t>
            </a:fld>
            <a:endParaRPr lang="en-US" dirty="0"/>
          </a:p>
        </p:txBody>
      </p:sp>
    </p:spTree>
    <p:extLst>
      <p:ext uri="{BB962C8B-B14F-4D97-AF65-F5344CB8AC3E}">
        <p14:creationId xmlns:p14="http://schemas.microsoft.com/office/powerpoint/2010/main" val="988894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Keep</a:t>
            </a:r>
            <a:r>
              <a:rPr lang="en-US" baseline="0" dirty="0" smtClean="0"/>
              <a:t> this always in your head, you are trying to get humans to engage! Whether it is medication compliance (which we fail at) (Matt schneilbackher) or it is staff trying a new process, technology etc… </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10</a:t>
            </a:fld>
            <a:endParaRPr lang="en-US" dirty="0"/>
          </a:p>
        </p:txBody>
      </p:sp>
    </p:spTree>
    <p:extLst>
      <p:ext uri="{BB962C8B-B14F-4D97-AF65-F5344CB8AC3E}">
        <p14:creationId xmlns:p14="http://schemas.microsoft.com/office/powerpoint/2010/main" val="1021199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a:t>
            </a:r>
            <a:r>
              <a:rPr lang="en-US" baseline="0" dirty="0" smtClean="0"/>
              <a:t> lot of times we focus on metrics, what is your GPRA score? Notice how IPC is now all about “reporting” somebody at the top is being held accountable and needs to produce… know this now, metrics comes LAST… if you design (process) for </a:t>
            </a:r>
            <a:r>
              <a:rPr lang="en-US" b="1" baseline="0" dirty="0" smtClean="0"/>
              <a:t>engagement &amp; adoption</a:t>
            </a:r>
            <a:r>
              <a:rPr lang="en-US" baseline="0" dirty="0" smtClean="0"/>
              <a:t>, you will get </a:t>
            </a:r>
            <a:r>
              <a:rPr lang="en-US" b="1" baseline="0" dirty="0" smtClean="0"/>
              <a:t>usage &amp; metrics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11</a:t>
            </a:fld>
            <a:endParaRPr lang="en-US" dirty="0"/>
          </a:p>
        </p:txBody>
      </p:sp>
    </p:spTree>
    <p:extLst>
      <p:ext uri="{BB962C8B-B14F-4D97-AF65-F5344CB8AC3E}">
        <p14:creationId xmlns:p14="http://schemas.microsoft.com/office/powerpoint/2010/main" val="4207719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it is about experiences.</a:t>
            </a:r>
            <a:r>
              <a:rPr lang="en-US" baseline="0" dirty="0" smtClean="0"/>
              <a:t> This might be why you see so many new UX positions. NOW more than ever it is how people experience you ecosystem. It doesn’t work if radiology is awesome but the front desk sucks. </a:t>
            </a:r>
            <a:endParaRPr lang="en-US" dirty="0" smtClean="0"/>
          </a:p>
        </p:txBody>
      </p:sp>
      <p:sp>
        <p:nvSpPr>
          <p:cNvPr id="4" name="Slide Number Placeholder 3"/>
          <p:cNvSpPr>
            <a:spLocks noGrp="1"/>
          </p:cNvSpPr>
          <p:nvPr>
            <p:ph type="sldNum" sz="quarter" idx="10"/>
          </p:nvPr>
        </p:nvSpPr>
        <p:spPr/>
        <p:txBody>
          <a:bodyPr/>
          <a:lstStyle/>
          <a:p>
            <a:fld id="{E2CA2C05-4493-47A8-B402-53C02781D667}" type="slidenum">
              <a:rPr lang="en-US" smtClean="0"/>
              <a:pPr/>
              <a:t>12</a:t>
            </a:fld>
            <a:endParaRPr lang="en-US" dirty="0"/>
          </a:p>
        </p:txBody>
      </p:sp>
    </p:spTree>
    <p:extLst>
      <p:ext uri="{BB962C8B-B14F-4D97-AF65-F5344CB8AC3E}">
        <p14:creationId xmlns:p14="http://schemas.microsoft.com/office/powerpoint/2010/main" val="723022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probably the best literal example of how to think about things. </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13</a:t>
            </a:fld>
            <a:endParaRPr lang="en-US" dirty="0"/>
          </a:p>
        </p:txBody>
      </p:sp>
    </p:spTree>
    <p:extLst>
      <p:ext uri="{BB962C8B-B14F-4D97-AF65-F5344CB8AC3E}">
        <p14:creationId xmlns:p14="http://schemas.microsoft.com/office/powerpoint/2010/main" val="3336989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14</a:t>
            </a:fld>
            <a:endParaRPr lang="en-US" dirty="0"/>
          </a:p>
        </p:txBody>
      </p:sp>
    </p:spTree>
    <p:extLst>
      <p:ext uri="{BB962C8B-B14F-4D97-AF65-F5344CB8AC3E}">
        <p14:creationId xmlns:p14="http://schemas.microsoft.com/office/powerpoint/2010/main" val="937854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 Identify &amp; fully understand the problems before</a:t>
            </a:r>
            <a:r>
              <a:rPr lang="en-US" baseline="0" dirty="0" smtClean="0"/>
              <a:t> finding solutions</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16</a:t>
            </a:fld>
            <a:endParaRPr lang="en-US"/>
          </a:p>
        </p:txBody>
      </p:sp>
    </p:spTree>
    <p:extLst>
      <p:ext uri="{BB962C8B-B14F-4D97-AF65-F5344CB8AC3E}">
        <p14:creationId xmlns:p14="http://schemas.microsoft.com/office/powerpoint/2010/main" val="2364815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get real… </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17</a:t>
            </a:fld>
            <a:endParaRPr lang="en-US"/>
          </a:p>
        </p:txBody>
      </p:sp>
    </p:spTree>
    <p:extLst>
      <p:ext uri="{BB962C8B-B14F-4D97-AF65-F5344CB8AC3E}">
        <p14:creationId xmlns:p14="http://schemas.microsoft.com/office/powerpoint/2010/main" val="3376029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activity… </a:t>
            </a:r>
          </a:p>
          <a:p>
            <a:r>
              <a:rPr lang="en-US" baseline="0" dirty="0" smtClean="0"/>
              <a:t>Why do I want to track my time? To know how long we are taking</a:t>
            </a:r>
          </a:p>
          <a:p>
            <a:r>
              <a:rPr lang="en-US" baseline="0" dirty="0" smtClean="0"/>
              <a:t>Why do you want to know how long you are taking? So I can figure out where I am underestimating my time</a:t>
            </a:r>
          </a:p>
          <a:p>
            <a:r>
              <a:rPr lang="en-US" baseline="0" dirty="0" smtClean="0"/>
              <a:t>Why? So I can get better at estimating my time</a:t>
            </a:r>
          </a:p>
          <a:p>
            <a:r>
              <a:rPr lang="en-US" baseline="0" dirty="0" smtClean="0"/>
              <a:t>Why? So I can have a </a:t>
            </a:r>
            <a:r>
              <a:rPr lang="en-US" baseline="0" smtClean="0"/>
              <a:t>more balanced life?</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E2CA2C05-4493-47A8-B402-53C02781D667}" type="slidenum">
              <a:rPr lang="en-US" smtClean="0"/>
              <a:pPr/>
              <a:t>18</a:t>
            </a:fld>
            <a:endParaRPr lang="en-US"/>
          </a:p>
        </p:txBody>
      </p:sp>
    </p:spTree>
    <p:extLst>
      <p:ext uri="{BB962C8B-B14F-4D97-AF65-F5344CB8AC3E}">
        <p14:creationId xmlns:p14="http://schemas.microsoft.com/office/powerpoint/2010/main" val="1224734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a:t>
            </a:r>
            <a:r>
              <a:rPr lang="en-US" baseline="0" dirty="0" smtClean="0"/>
              <a:t> way a designer thinks, this example is taken from Africa, they were </a:t>
            </a:r>
            <a:r>
              <a:rPr lang="en-US" baseline="0" dirty="0" err="1" smtClean="0"/>
              <a:t>depolying</a:t>
            </a:r>
            <a:r>
              <a:rPr lang="en-US" baseline="0" dirty="0" smtClean="0"/>
              <a:t> $70k incubators as a humanitarian aid (free)…. , they worked great for about a year or two…, until they started breaking down and there was no one to fix them, and nobody could afford to fly out the people to fix them, so they were discarded. Some designers looked at the problem.  The looked around, “what do the people here do, what do they have a lot of? What do they know?” they noticed there was a lot of jalopies driving around… there was a lot of auto shops.  </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19</a:t>
            </a:fld>
            <a:endParaRPr lang="en-US"/>
          </a:p>
        </p:txBody>
      </p:sp>
    </p:spTree>
    <p:extLst>
      <p:ext uri="{BB962C8B-B14F-4D97-AF65-F5344CB8AC3E}">
        <p14:creationId xmlns:p14="http://schemas.microsoft.com/office/powerpoint/2010/main" val="2006220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a:t>
            </a:r>
            <a:r>
              <a:rPr lang="en-US" baseline="0" dirty="0" smtClean="0"/>
              <a:t> left is a bad example, you have all done this before, the one on the right is a better example… people put down</a:t>
            </a:r>
            <a:r>
              <a:rPr lang="en-US" sz="2800" b="1" baseline="0" dirty="0" smtClean="0"/>
              <a:t> </a:t>
            </a:r>
            <a:r>
              <a:rPr lang="en-US" sz="4000" b="1" baseline="0" dirty="0" smtClean="0"/>
              <a:t>x10</a:t>
            </a:r>
            <a:r>
              <a:rPr lang="en-US" sz="2800" b="1" baseline="0" dirty="0" smtClean="0"/>
              <a:t> </a:t>
            </a:r>
            <a:r>
              <a:rPr lang="en-US" baseline="0" dirty="0" smtClean="0"/>
              <a:t>more bands</a:t>
            </a:r>
          </a:p>
          <a:p>
            <a:r>
              <a:rPr lang="en-US" baseline="0" dirty="0" smtClean="0"/>
              <a:t>One easier, but there is something more to this… what?</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20</a:t>
            </a:fld>
            <a:endParaRPr lang="en-US"/>
          </a:p>
        </p:txBody>
      </p:sp>
    </p:spTree>
    <p:extLst>
      <p:ext uri="{BB962C8B-B14F-4D97-AF65-F5344CB8AC3E}">
        <p14:creationId xmlns:p14="http://schemas.microsoft.com/office/powerpoint/2010/main" val="26168881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Great design</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21</a:t>
            </a:fld>
            <a:endParaRPr lang="en-US"/>
          </a:p>
        </p:txBody>
      </p:sp>
    </p:spTree>
    <p:extLst>
      <p:ext uri="{BB962C8B-B14F-4D97-AF65-F5344CB8AC3E}">
        <p14:creationId xmlns:p14="http://schemas.microsoft.com/office/powerpoint/2010/main" val="22068584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Bad design</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22</a:t>
            </a:fld>
            <a:endParaRPr lang="en-US"/>
          </a:p>
        </p:txBody>
      </p:sp>
    </p:spTree>
    <p:extLst>
      <p:ext uri="{BB962C8B-B14F-4D97-AF65-F5344CB8AC3E}">
        <p14:creationId xmlns:p14="http://schemas.microsoft.com/office/powerpoint/2010/main" val="86530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Have</a:t>
            </a:r>
            <a:r>
              <a:rPr lang="en-US" baseline="0" dirty="0" smtClean="0"/>
              <a:t> fun with it. Brigg, Jessica and Jesse Anderson and I got on a call to see if we could make a touch EHR. Jesse came </a:t>
            </a:r>
            <a:r>
              <a:rPr lang="en-US" baseline="0" smtClean="0"/>
              <a:t>back with this. </a:t>
            </a:r>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23</a:t>
            </a:fld>
            <a:endParaRPr lang="en-US"/>
          </a:p>
        </p:txBody>
      </p:sp>
    </p:spTree>
    <p:extLst>
      <p:ext uri="{BB962C8B-B14F-4D97-AF65-F5344CB8AC3E}">
        <p14:creationId xmlns:p14="http://schemas.microsoft.com/office/powerpoint/2010/main" val="3669444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Innovation looks like this, we</a:t>
            </a:r>
            <a:r>
              <a:rPr lang="en-US" baseline="0" dirty="0" smtClean="0"/>
              <a:t> don’t know what we are doing! Failure is ok, we use it as a way to ferret out what doesn’t work and confirm it, we actually design for fail and test it.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24</a:t>
            </a:fld>
            <a:endParaRPr lang="en-US"/>
          </a:p>
        </p:txBody>
      </p:sp>
    </p:spTree>
    <p:extLst>
      <p:ext uri="{BB962C8B-B14F-4D97-AF65-F5344CB8AC3E}">
        <p14:creationId xmlns:p14="http://schemas.microsoft.com/office/powerpoint/2010/main" val="10146870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Tip: </a:t>
            </a:r>
          </a:p>
          <a:p>
            <a:r>
              <a:rPr lang="en-US" dirty="0" smtClean="0"/>
              <a:t>Have you ever</a:t>
            </a:r>
            <a:r>
              <a:rPr lang="en-US" baseline="0" dirty="0" smtClean="0"/>
              <a:t> watched the Kahn Academy?</a:t>
            </a:r>
          </a:p>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25</a:t>
            </a:fld>
            <a:endParaRPr lang="en-US" dirty="0"/>
          </a:p>
        </p:txBody>
      </p:sp>
    </p:spTree>
    <p:extLst>
      <p:ext uri="{BB962C8B-B14F-4D97-AF65-F5344CB8AC3E}">
        <p14:creationId xmlns:p14="http://schemas.microsoft.com/office/powerpoint/2010/main" val="4008355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26</a:t>
            </a:fld>
            <a:endParaRPr lang="en-US" dirty="0"/>
          </a:p>
        </p:txBody>
      </p:sp>
    </p:spTree>
    <p:extLst>
      <p:ext uri="{BB962C8B-B14F-4D97-AF65-F5344CB8AC3E}">
        <p14:creationId xmlns:p14="http://schemas.microsoft.com/office/powerpoint/2010/main" val="41107563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27</a:t>
            </a:fld>
            <a:endParaRPr lang="en-US" dirty="0"/>
          </a:p>
        </p:txBody>
      </p:sp>
    </p:spTree>
    <p:extLst>
      <p:ext uri="{BB962C8B-B14F-4D97-AF65-F5344CB8AC3E}">
        <p14:creationId xmlns:p14="http://schemas.microsoft.com/office/powerpoint/2010/main" val="25600781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28</a:t>
            </a:fld>
            <a:endParaRPr lang="en-US" dirty="0"/>
          </a:p>
        </p:txBody>
      </p:sp>
    </p:spTree>
    <p:extLst>
      <p:ext uri="{BB962C8B-B14F-4D97-AF65-F5344CB8AC3E}">
        <p14:creationId xmlns:p14="http://schemas.microsoft.com/office/powerpoint/2010/main" val="15289723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want Finn</a:t>
            </a:r>
            <a:r>
              <a:rPr lang="en-US" baseline="0" dirty="0" smtClean="0"/>
              <a:t> to eat all his food so he get’s all </a:t>
            </a:r>
            <a:r>
              <a:rPr lang="en-US" baseline="0" dirty="0" err="1" smtClean="0"/>
              <a:t>grown’s</a:t>
            </a:r>
            <a:r>
              <a:rPr lang="en-US" baseline="0" dirty="0" smtClean="0"/>
              <a:t> up… betty </a:t>
            </a:r>
            <a:r>
              <a:rPr lang="en-US" baseline="0" dirty="0" err="1" smtClean="0"/>
              <a:t>crocker</a:t>
            </a:r>
            <a:endParaRPr lang="en-US" baseline="0" dirty="0" smtClean="0"/>
          </a:p>
          <a:p>
            <a:r>
              <a:rPr lang="en-US" dirty="0" smtClean="0"/>
              <a:t>http://www.90percentofeverything.com/2009/10/20/just-add-an-egg-usability-user-experience-and-dramaturgy/</a:t>
            </a:r>
          </a:p>
          <a:p>
            <a:r>
              <a:rPr lang="en-US" dirty="0" smtClean="0"/>
              <a:t>‘home-made’ </a:t>
            </a:r>
          </a:p>
          <a:p>
            <a:r>
              <a:rPr lang="en-US" b="1" dirty="0" smtClean="0"/>
              <a:t>design</a:t>
            </a:r>
            <a:r>
              <a:rPr lang="en-US" b="1" baseline="0" dirty="0" smtClean="0"/>
              <a:t> for experience first, then ease. </a:t>
            </a:r>
          </a:p>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29</a:t>
            </a:fld>
            <a:endParaRPr lang="en-US" dirty="0"/>
          </a:p>
        </p:txBody>
      </p:sp>
    </p:spTree>
    <p:extLst>
      <p:ext uri="{BB962C8B-B14F-4D97-AF65-F5344CB8AC3E}">
        <p14:creationId xmlns:p14="http://schemas.microsoft.com/office/powerpoint/2010/main" val="10642948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Design is setting the stage for people</a:t>
            </a:r>
            <a:r>
              <a:rPr lang="en-US" baseline="0" dirty="0" smtClean="0"/>
              <a:t> to perform, for people to experience. </a:t>
            </a:r>
          </a:p>
          <a:p>
            <a:r>
              <a:rPr lang="en-US" baseline="0" dirty="0" smtClean="0"/>
              <a:t>We work in </a:t>
            </a:r>
            <a:r>
              <a:rPr lang="en-US" b="1" baseline="0" dirty="0" smtClean="0"/>
              <a:t>living systems</a:t>
            </a:r>
            <a:r>
              <a:rPr lang="en-US" baseline="0" dirty="0" smtClean="0"/>
              <a:t>. It is more important to look for </a:t>
            </a:r>
            <a:r>
              <a:rPr lang="en-US" b="1" baseline="0" dirty="0" smtClean="0"/>
              <a:t>patterns of desired outcomes </a:t>
            </a:r>
            <a:r>
              <a:rPr lang="en-US" baseline="0" dirty="0" smtClean="0"/>
              <a:t>and </a:t>
            </a:r>
            <a:r>
              <a:rPr lang="en-US" b="1" baseline="0" dirty="0" smtClean="0"/>
              <a:t>behaviors</a:t>
            </a:r>
            <a:r>
              <a:rPr lang="en-US" baseline="0" dirty="0" smtClean="0"/>
              <a:t>… more than One experience and flow..</a:t>
            </a:r>
            <a:endParaRPr lang="en-US" dirty="0" smtClean="0"/>
          </a:p>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30</a:t>
            </a:fld>
            <a:endParaRPr lang="en-US" dirty="0"/>
          </a:p>
        </p:txBody>
      </p:sp>
    </p:spTree>
    <p:extLst>
      <p:ext uri="{BB962C8B-B14F-4D97-AF65-F5344CB8AC3E}">
        <p14:creationId xmlns:p14="http://schemas.microsoft.com/office/powerpoint/2010/main" val="4367645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31</a:t>
            </a:fld>
            <a:endParaRPr lang="en-US" dirty="0"/>
          </a:p>
        </p:txBody>
      </p:sp>
    </p:spTree>
    <p:extLst>
      <p:ext uri="{BB962C8B-B14F-4D97-AF65-F5344CB8AC3E}">
        <p14:creationId xmlns:p14="http://schemas.microsoft.com/office/powerpoint/2010/main" val="20242869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CA2C05-4493-47A8-B402-53C02781D667}" type="slidenum">
              <a:rPr lang="en-US" smtClean="0"/>
              <a:pPr/>
              <a:t>32</a:t>
            </a:fld>
            <a:endParaRPr lang="en-US" dirty="0"/>
          </a:p>
        </p:txBody>
      </p:sp>
    </p:spTree>
    <p:extLst>
      <p:ext uri="{BB962C8B-B14F-4D97-AF65-F5344CB8AC3E}">
        <p14:creationId xmlns:p14="http://schemas.microsoft.com/office/powerpoint/2010/main" val="151916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8140AD-12CB-480E-A373-A26F4013AA5D}" type="datetimeFigureOut">
              <a:rPr lang="en-US" smtClean="0"/>
              <a:pPr/>
              <a:t>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19EFD4-1958-42CE-BEEF-758EC45B0DCD}" type="slidenum">
              <a:rPr lang="en-US" smtClean="0"/>
              <a:pPr/>
              <a:t>‹#›</a:t>
            </a:fld>
            <a:endParaRPr lang="en-US" dirty="0"/>
          </a:p>
        </p:txBody>
      </p:sp>
    </p:spTree>
    <p:extLst>
      <p:ext uri="{BB962C8B-B14F-4D97-AF65-F5344CB8AC3E}">
        <p14:creationId xmlns:p14="http://schemas.microsoft.com/office/powerpoint/2010/main" val="634544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8140AD-12CB-480E-A373-A26F4013AA5D}" type="datetimeFigureOut">
              <a:rPr lang="en-US" smtClean="0"/>
              <a:pPr/>
              <a:t>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19EFD4-1958-42CE-BEEF-758EC45B0DCD}" type="slidenum">
              <a:rPr lang="en-US" smtClean="0"/>
              <a:pPr/>
              <a:t>‹#›</a:t>
            </a:fld>
            <a:endParaRPr lang="en-US" dirty="0"/>
          </a:p>
        </p:txBody>
      </p:sp>
    </p:spTree>
    <p:extLst>
      <p:ext uri="{BB962C8B-B14F-4D97-AF65-F5344CB8AC3E}">
        <p14:creationId xmlns:p14="http://schemas.microsoft.com/office/powerpoint/2010/main" val="2064984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62262"/>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8140AD-12CB-480E-A373-A26F4013AA5D}" type="datetimeFigureOut">
              <a:rPr lang="en-US" smtClean="0"/>
              <a:pPr/>
              <a:t>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19EFD4-1958-42CE-BEEF-758EC45B0DCD}" type="slidenum">
              <a:rPr lang="en-US" smtClean="0"/>
              <a:pPr/>
              <a:t>‹#›</a:t>
            </a:fld>
            <a:endParaRPr lang="en-US" dirty="0"/>
          </a:p>
        </p:txBody>
      </p:sp>
    </p:spTree>
    <p:extLst>
      <p:ext uri="{BB962C8B-B14F-4D97-AF65-F5344CB8AC3E}">
        <p14:creationId xmlns:p14="http://schemas.microsoft.com/office/powerpoint/2010/main" val="1278548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8140AD-12CB-480E-A373-A26F4013AA5D}" type="datetimeFigureOut">
              <a:rPr lang="en-US" smtClean="0"/>
              <a:pPr/>
              <a:t>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19EFD4-1958-42CE-BEEF-758EC45B0DCD}" type="slidenum">
              <a:rPr lang="en-US" smtClean="0"/>
              <a:pPr/>
              <a:t>‹#›</a:t>
            </a:fld>
            <a:endParaRPr lang="en-US" dirty="0"/>
          </a:p>
        </p:txBody>
      </p:sp>
    </p:spTree>
    <p:extLst>
      <p:ext uri="{BB962C8B-B14F-4D97-AF65-F5344CB8AC3E}">
        <p14:creationId xmlns:p14="http://schemas.microsoft.com/office/powerpoint/2010/main" val="4082098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1850" y="274638"/>
            <a:ext cx="10515600" cy="11430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1850"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0" y="2193925"/>
            <a:ext cx="515620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89663"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3" y="2193925"/>
            <a:ext cx="5157787"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8140AD-12CB-480E-A373-A26F4013AA5D}" type="datetimeFigureOut">
              <a:rPr lang="en-US" smtClean="0"/>
              <a:pPr/>
              <a:t>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519EFD4-1958-42CE-BEEF-758EC45B0DCD}" type="slidenum">
              <a:rPr lang="en-US" smtClean="0"/>
              <a:pPr/>
              <a:t>‹#›</a:t>
            </a:fld>
            <a:endParaRPr lang="en-US" dirty="0"/>
          </a:p>
        </p:txBody>
      </p:sp>
    </p:spTree>
    <p:extLst>
      <p:ext uri="{BB962C8B-B14F-4D97-AF65-F5344CB8AC3E}">
        <p14:creationId xmlns:p14="http://schemas.microsoft.com/office/powerpoint/2010/main" val="776336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8140AD-12CB-480E-A373-A26F4013AA5D}" type="datetimeFigureOut">
              <a:rPr lang="en-US" smtClean="0"/>
              <a:pPr/>
              <a:t>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519EFD4-1958-42CE-BEEF-758EC45B0DCD}" type="slidenum">
              <a:rPr lang="en-US" smtClean="0"/>
              <a:pPr/>
              <a:t>‹#›</a:t>
            </a:fld>
            <a:endParaRPr lang="en-US" dirty="0"/>
          </a:p>
        </p:txBody>
      </p:sp>
    </p:spTree>
    <p:extLst>
      <p:ext uri="{BB962C8B-B14F-4D97-AF65-F5344CB8AC3E}">
        <p14:creationId xmlns:p14="http://schemas.microsoft.com/office/powerpoint/2010/main" val="3185794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8140AD-12CB-480E-A373-A26F4013AA5D}" type="datetimeFigureOut">
              <a:rPr lang="en-US" smtClean="0"/>
              <a:pPr/>
              <a:t>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519EFD4-1958-42CE-BEEF-758EC45B0DCD}" type="slidenum">
              <a:rPr lang="en-US" smtClean="0"/>
              <a:pPr/>
              <a:t>‹#›</a:t>
            </a:fld>
            <a:endParaRPr lang="en-US" dirty="0"/>
          </a:p>
        </p:txBody>
      </p:sp>
    </p:spTree>
    <p:extLst>
      <p:ext uri="{BB962C8B-B14F-4D97-AF65-F5344CB8AC3E}">
        <p14:creationId xmlns:p14="http://schemas.microsoft.com/office/powerpoint/2010/main" val="2681212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8140AD-12CB-480E-A373-A26F4013AA5D}" type="datetimeFigureOut">
              <a:rPr lang="en-US" smtClean="0"/>
              <a:pPr/>
              <a:t>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19EFD4-1958-42CE-BEEF-758EC45B0DCD}" type="slidenum">
              <a:rPr lang="en-US" smtClean="0"/>
              <a:pPr/>
              <a:t>‹#›</a:t>
            </a:fld>
            <a:endParaRPr lang="en-US" dirty="0"/>
          </a:p>
        </p:txBody>
      </p:sp>
    </p:spTree>
    <p:extLst>
      <p:ext uri="{BB962C8B-B14F-4D97-AF65-F5344CB8AC3E}">
        <p14:creationId xmlns:p14="http://schemas.microsoft.com/office/powerpoint/2010/main" val="4037689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8140AD-12CB-480E-A373-A26F4013AA5D}" type="datetimeFigureOut">
              <a:rPr lang="en-US" smtClean="0"/>
              <a:pPr/>
              <a:t>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19EFD4-1958-42CE-BEEF-758EC45B0DCD}" type="slidenum">
              <a:rPr lang="en-US" smtClean="0"/>
              <a:pPr/>
              <a:t>‹#›</a:t>
            </a:fld>
            <a:endParaRPr lang="en-US" dirty="0"/>
          </a:p>
        </p:txBody>
      </p:sp>
    </p:spTree>
    <p:extLst>
      <p:ext uri="{BB962C8B-B14F-4D97-AF65-F5344CB8AC3E}">
        <p14:creationId xmlns:p14="http://schemas.microsoft.com/office/powerpoint/2010/main" val="419310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8140AD-12CB-480E-A373-A26F4013AA5D}" type="datetimeFigureOut">
              <a:rPr lang="en-US" smtClean="0"/>
              <a:pPr/>
              <a:t>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19EFD4-1958-42CE-BEEF-758EC45B0DCD}" type="slidenum">
              <a:rPr lang="en-US" smtClean="0"/>
              <a:pPr/>
              <a:t>‹#›</a:t>
            </a:fld>
            <a:endParaRPr lang="en-US" dirty="0"/>
          </a:p>
        </p:txBody>
      </p:sp>
    </p:spTree>
    <p:extLst>
      <p:ext uri="{BB962C8B-B14F-4D97-AF65-F5344CB8AC3E}">
        <p14:creationId xmlns:p14="http://schemas.microsoft.com/office/powerpoint/2010/main" val="1642859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8140AD-12CB-480E-A373-A26F4013AA5D}" type="datetimeFigureOut">
              <a:rPr lang="en-US" smtClean="0"/>
              <a:pPr/>
              <a:t>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19EFD4-1958-42CE-BEEF-758EC45B0DCD}" type="slidenum">
              <a:rPr lang="en-US" smtClean="0"/>
              <a:pPr/>
              <a:t>‹#›</a:t>
            </a:fld>
            <a:endParaRPr lang="en-US" dirty="0"/>
          </a:p>
        </p:txBody>
      </p:sp>
    </p:spTree>
    <p:extLst>
      <p:ext uri="{BB962C8B-B14F-4D97-AF65-F5344CB8AC3E}">
        <p14:creationId xmlns:p14="http://schemas.microsoft.com/office/powerpoint/2010/main" val="4053169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8140AD-12CB-480E-A373-A26F4013AA5D}" type="datetimeFigureOut">
              <a:rPr lang="en-US" smtClean="0"/>
              <a:pPr/>
              <a:t>2/1/2016</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19EFD4-1958-42CE-BEEF-758EC45B0DCD}" type="slidenum">
              <a:rPr lang="en-US" smtClean="0"/>
              <a:pPr/>
              <a:t>‹#›</a:t>
            </a:fld>
            <a:endParaRPr lang="en-US" dirty="0"/>
          </a:p>
        </p:txBody>
      </p:sp>
    </p:spTree>
    <p:extLst>
      <p:ext uri="{BB962C8B-B14F-4D97-AF65-F5344CB8AC3E}">
        <p14:creationId xmlns:p14="http://schemas.microsoft.com/office/powerpoint/2010/main" val="2974067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anthctoday.org/epicenter/"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cid:442026fe-d0a6-431c-8160-b7d8e6190ac7@apiai.org"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53954" y="927496"/>
            <a:ext cx="2836096" cy="954107"/>
          </a:xfrm>
          <a:prstGeom prst="rect">
            <a:avLst/>
          </a:prstGeom>
          <a:noFill/>
        </p:spPr>
        <p:txBody>
          <a:bodyPr wrap="none" rtlCol="0">
            <a:spAutoFit/>
          </a:bodyPr>
          <a:lstStyle/>
          <a:p>
            <a:pPr algn="r"/>
            <a:r>
              <a:rPr lang="en-US" sz="2800" dirty="0" smtClean="0">
                <a:latin typeface="Century Gothic" pitchFamily="34" charset="0"/>
              </a:rPr>
              <a:t>James</a:t>
            </a:r>
            <a:r>
              <a:rPr lang="en-US" sz="2800" b="1" dirty="0" smtClean="0">
                <a:latin typeface="Century Gothic" pitchFamily="34" charset="0"/>
              </a:rPr>
              <a:t>SPILLANE</a:t>
            </a:r>
          </a:p>
          <a:p>
            <a:pPr algn="r"/>
            <a:r>
              <a:rPr lang="en-US" sz="2800" dirty="0" smtClean="0">
                <a:latin typeface="Century Gothic" pitchFamily="34" charset="0"/>
              </a:rPr>
              <a:t>Health</a:t>
            </a:r>
            <a:r>
              <a:rPr lang="en-US" sz="2800" b="1" dirty="0" smtClean="0">
                <a:latin typeface="Century Gothic" pitchFamily="34" charset="0"/>
              </a:rPr>
              <a:t>IQ</a:t>
            </a:r>
            <a:endParaRPr lang="en-US" sz="2800" b="1" dirty="0" smtClean="0">
              <a:latin typeface="Century Gothic"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758" y="0"/>
            <a:ext cx="6370169" cy="6858000"/>
          </a:xfrm>
          <a:prstGeom prst="rect">
            <a:avLst/>
          </a:prstGeom>
        </p:spPr>
      </p:pic>
    </p:spTree>
    <p:extLst>
      <p:ext uri="{BB962C8B-B14F-4D97-AF65-F5344CB8AC3E}">
        <p14:creationId xmlns:p14="http://schemas.microsoft.com/office/powerpoint/2010/main" val="2512376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66161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02370" y="2274277"/>
            <a:ext cx="3280578" cy="646331"/>
          </a:xfrm>
          <a:prstGeom prst="rect">
            <a:avLst/>
          </a:prstGeom>
          <a:noFill/>
        </p:spPr>
        <p:txBody>
          <a:bodyPr wrap="none" rtlCol="0">
            <a:spAutoFit/>
          </a:bodyPr>
          <a:lstStyle/>
          <a:p>
            <a:r>
              <a:rPr lang="en-US" sz="3600" dirty="0" smtClean="0"/>
              <a:t>What is Design? </a:t>
            </a:r>
            <a:endParaRPr lang="en-US" sz="3600" dirty="0"/>
          </a:p>
        </p:txBody>
      </p:sp>
    </p:spTree>
    <p:extLst>
      <p:ext uri="{BB962C8B-B14F-4D97-AF65-F5344CB8AC3E}">
        <p14:creationId xmlns:p14="http://schemas.microsoft.com/office/powerpoint/2010/main" val="2512376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mess\Desktop\Frank-Lloyd-Wright.jpg"/>
          <p:cNvPicPr>
            <a:picLocks noChangeAspect="1" noChangeArrowheads="1"/>
          </p:cNvPicPr>
          <p:nvPr/>
        </p:nvPicPr>
        <p:blipFill>
          <a:blip r:embed="rId3" cstate="print"/>
          <a:srcRect l="6044" r="5477"/>
          <a:stretch>
            <a:fillRect/>
          </a:stretch>
        </p:blipFill>
        <p:spPr bwMode="auto">
          <a:xfrm>
            <a:off x="1" y="0"/>
            <a:ext cx="12192000" cy="6858000"/>
          </a:xfrm>
          <a:prstGeom prst="rect">
            <a:avLst/>
          </a:prstGeom>
          <a:noFill/>
        </p:spPr>
      </p:pic>
    </p:spTree>
    <p:extLst>
      <p:ext uri="{BB962C8B-B14F-4D97-AF65-F5344CB8AC3E}">
        <p14:creationId xmlns:p14="http://schemas.microsoft.com/office/powerpoint/2010/main" val="2512376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C:\Users\Jamess\Desktop\microsoft-ecosystem.png"/>
          <p:cNvPicPr>
            <a:picLocks noChangeAspect="1" noChangeArrowheads="1"/>
          </p:cNvPicPr>
          <p:nvPr/>
        </p:nvPicPr>
        <p:blipFill>
          <a:blip r:embed="rId3" cstate="print"/>
          <a:srcRect b="3590"/>
          <a:stretch>
            <a:fillRect/>
          </a:stretch>
        </p:blipFill>
        <p:spPr bwMode="auto">
          <a:xfrm>
            <a:off x="5920398" y="2450123"/>
            <a:ext cx="6096000" cy="4407877"/>
          </a:xfrm>
          <a:prstGeom prst="rect">
            <a:avLst/>
          </a:prstGeom>
          <a:noFill/>
        </p:spPr>
      </p:pic>
      <p:pic>
        <p:nvPicPr>
          <p:cNvPr id="9218" name="Picture 2" descr="C:\Users\Jamess\Desktop\design-deliverables-thinking-reduced.jpg"/>
          <p:cNvPicPr>
            <a:picLocks noChangeAspect="1" noChangeArrowheads="1"/>
          </p:cNvPicPr>
          <p:nvPr/>
        </p:nvPicPr>
        <p:blipFill>
          <a:blip r:embed="rId4" cstate="print"/>
          <a:srcRect t="12371" b="2898"/>
          <a:stretch>
            <a:fillRect/>
          </a:stretch>
        </p:blipFill>
        <p:spPr bwMode="auto">
          <a:xfrm>
            <a:off x="0" y="0"/>
            <a:ext cx="5849815" cy="6880642"/>
          </a:xfrm>
          <a:prstGeom prst="rect">
            <a:avLst/>
          </a:prstGeom>
          <a:noFill/>
        </p:spPr>
      </p:pic>
      <p:pic>
        <p:nvPicPr>
          <p:cNvPr id="10242" name="Picture 2" descr="C:\Users\Jamess\Desktop\microsoft_xbox_music_service.jpg"/>
          <p:cNvPicPr>
            <a:picLocks noChangeAspect="1" noChangeArrowheads="1"/>
          </p:cNvPicPr>
          <p:nvPr/>
        </p:nvPicPr>
        <p:blipFill>
          <a:blip r:embed="rId5" cstate="print"/>
          <a:srcRect l="8428" t="4991" r="8670" b="4147"/>
          <a:stretch>
            <a:fillRect/>
          </a:stretch>
        </p:blipFill>
        <p:spPr bwMode="auto">
          <a:xfrm>
            <a:off x="7420706" y="3685511"/>
            <a:ext cx="3294185" cy="2030031"/>
          </a:xfrm>
          <a:prstGeom prst="rect">
            <a:avLst/>
          </a:prstGeom>
          <a:noFill/>
        </p:spPr>
      </p:pic>
      <p:pic>
        <p:nvPicPr>
          <p:cNvPr id="1026" name="Picture 2" descr="C:\Users\Jamess\Desktop\nokialumia920_yello465.jpg"/>
          <p:cNvPicPr>
            <a:picLocks noChangeAspect="1" noChangeArrowheads="1"/>
          </p:cNvPicPr>
          <p:nvPr/>
        </p:nvPicPr>
        <p:blipFill>
          <a:blip r:embed="rId6" cstate="print"/>
          <a:srcRect l="18751" r="28577"/>
          <a:stretch>
            <a:fillRect/>
          </a:stretch>
        </p:blipFill>
        <p:spPr bwMode="auto">
          <a:xfrm>
            <a:off x="8299938" y="0"/>
            <a:ext cx="1570893" cy="1924146"/>
          </a:xfrm>
          <a:prstGeom prst="rect">
            <a:avLst/>
          </a:prstGeom>
          <a:noFill/>
        </p:spPr>
      </p:pic>
    </p:spTree>
    <p:extLst>
      <p:ext uri="{BB962C8B-B14F-4D97-AF65-F5344CB8AC3E}">
        <p14:creationId xmlns:p14="http://schemas.microsoft.com/office/powerpoint/2010/main" val="2512376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27748" y="1773238"/>
            <a:ext cx="9144000" cy="1655762"/>
          </a:xfrm>
        </p:spPr>
        <p:txBody>
          <a:bodyPr>
            <a:normAutofit/>
          </a:bodyPr>
          <a:lstStyle/>
          <a:p>
            <a:r>
              <a:rPr lang="en-US" sz="3600" dirty="0" smtClean="0"/>
              <a:t>Are there humans involved in anything you do?</a:t>
            </a:r>
            <a:endParaRPr lang="en-US" sz="3600" dirty="0"/>
          </a:p>
        </p:txBody>
      </p:sp>
    </p:spTree>
    <p:extLst>
      <p:ext uri="{BB962C8B-B14F-4D97-AF65-F5344CB8AC3E}">
        <p14:creationId xmlns:p14="http://schemas.microsoft.com/office/powerpoint/2010/main" val="2512376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Jamess\Desktop\Screenshot (29).png"/>
          <p:cNvPicPr>
            <a:picLocks noChangeAspect="1" noChangeArrowheads="1"/>
          </p:cNvPicPr>
          <p:nvPr/>
        </p:nvPicPr>
        <p:blipFill>
          <a:blip r:embed="rId3" cstate="print"/>
          <a:srcRect l="15759" t="36380" r="15765" b="37498"/>
          <a:stretch>
            <a:fillRect/>
          </a:stretch>
        </p:blipFill>
        <p:spPr bwMode="auto">
          <a:xfrm>
            <a:off x="2880" y="445477"/>
            <a:ext cx="12189120" cy="2614246"/>
          </a:xfrm>
          <a:prstGeom prst="rect">
            <a:avLst/>
          </a:prstGeom>
          <a:noFill/>
        </p:spPr>
      </p:pic>
      <p:pic>
        <p:nvPicPr>
          <p:cNvPr id="1028" name="Picture 4" descr="C:\Users\Jamess\Desktop\Screenshot (30).png"/>
          <p:cNvPicPr>
            <a:picLocks noChangeAspect="1" noChangeArrowheads="1"/>
          </p:cNvPicPr>
          <p:nvPr/>
        </p:nvPicPr>
        <p:blipFill>
          <a:blip r:embed="rId4" cstate="print"/>
          <a:srcRect l="15582" t="37013" r="15762" b="38949"/>
          <a:stretch>
            <a:fillRect/>
          </a:stretch>
        </p:blipFill>
        <p:spPr bwMode="auto">
          <a:xfrm>
            <a:off x="-18285" y="3552091"/>
            <a:ext cx="12208410" cy="2403231"/>
          </a:xfrm>
          <a:prstGeom prst="rect">
            <a:avLst/>
          </a:prstGeom>
          <a:noFill/>
        </p:spPr>
      </p:pic>
    </p:spTree>
    <p:extLst>
      <p:ext uri="{BB962C8B-B14F-4D97-AF65-F5344CB8AC3E}">
        <p14:creationId xmlns:p14="http://schemas.microsoft.com/office/powerpoint/2010/main" val="2512376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5624" t="25650" r="6355" b="10026"/>
          <a:stretch/>
        </p:blipFill>
        <p:spPr>
          <a:xfrm>
            <a:off x="-16711" y="0"/>
            <a:ext cx="12208711" cy="7137400"/>
          </a:xfrm>
          <a:prstGeom prst="rect">
            <a:avLst/>
          </a:prstGeom>
        </p:spPr>
      </p:pic>
    </p:spTree>
    <p:extLst>
      <p:ext uri="{BB962C8B-B14F-4D97-AF65-F5344CB8AC3E}">
        <p14:creationId xmlns:p14="http://schemas.microsoft.com/office/powerpoint/2010/main" val="3528387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44063" y="595546"/>
            <a:ext cx="8686800" cy="5816977"/>
          </a:xfrm>
          <a:prstGeom prst="rect">
            <a:avLst/>
          </a:prstGeom>
          <a:noFill/>
        </p:spPr>
        <p:txBody>
          <a:bodyPr wrap="square" rtlCol="0">
            <a:spAutoFit/>
          </a:bodyPr>
          <a:lstStyle/>
          <a:p>
            <a:r>
              <a:rPr lang="en-US" sz="2400" dirty="0" smtClean="0"/>
              <a:t>Alaska Native people experienced an average of </a:t>
            </a:r>
            <a:r>
              <a:rPr lang="en-US" sz="3600" b="1" dirty="0" smtClean="0">
                <a:solidFill>
                  <a:schemeClr val="accent1">
                    <a:lumMod val="75000"/>
                  </a:schemeClr>
                </a:solidFill>
              </a:rPr>
              <a:t>28.7</a:t>
            </a:r>
            <a:r>
              <a:rPr lang="en-US" sz="2400" dirty="0" smtClean="0"/>
              <a:t> years of potential life lost from all-causes during the 2004-2008 time period.</a:t>
            </a:r>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r>
              <a:rPr lang="en-US" sz="2400" dirty="0" smtClean="0"/>
              <a:t>Among Alaska Native people, </a:t>
            </a:r>
            <a:r>
              <a:rPr lang="en-US" sz="3600" b="1" dirty="0" smtClean="0">
                <a:solidFill>
                  <a:schemeClr val="accent1">
                    <a:lumMod val="75000"/>
                  </a:schemeClr>
                </a:solidFill>
              </a:rPr>
              <a:t>cancer was the leading cause of death </a:t>
            </a:r>
            <a:r>
              <a:rPr lang="en-US" sz="2400" dirty="0" smtClean="0"/>
              <a:t>for all age groups 45 to 74 years.</a:t>
            </a:r>
          </a:p>
          <a:p>
            <a:endParaRPr lang="en-US" sz="2400" dirty="0" smtClean="0"/>
          </a:p>
          <a:p>
            <a:r>
              <a:rPr lang="en-US" sz="1000" dirty="0" smtClean="0">
                <a:hlinkClick r:id="rId3"/>
              </a:rPr>
              <a:t>http://www.anthctoday.org/epicenter/</a:t>
            </a:r>
            <a:endParaRPr lang="en-US" sz="1000" dirty="0" smtClean="0"/>
          </a:p>
          <a:p>
            <a:endParaRPr lang="en-US" sz="1000" dirty="0"/>
          </a:p>
        </p:txBody>
      </p:sp>
      <p:sp>
        <p:nvSpPr>
          <p:cNvPr id="6" name="TextBox 5"/>
          <p:cNvSpPr txBox="1"/>
          <p:nvPr/>
        </p:nvSpPr>
        <p:spPr>
          <a:xfrm>
            <a:off x="4056184" y="2215661"/>
            <a:ext cx="7057291" cy="1846659"/>
          </a:xfrm>
          <a:prstGeom prst="rect">
            <a:avLst/>
          </a:prstGeom>
          <a:noFill/>
        </p:spPr>
        <p:txBody>
          <a:bodyPr wrap="square" rtlCol="0">
            <a:spAutoFit/>
          </a:bodyPr>
          <a:lstStyle/>
          <a:p>
            <a:r>
              <a:rPr lang="en-US" sz="2400" dirty="0" smtClean="0"/>
              <a:t>The Alaska Native </a:t>
            </a:r>
            <a:r>
              <a:rPr lang="en-US" sz="3600" b="1" dirty="0" smtClean="0">
                <a:solidFill>
                  <a:schemeClr val="accent1">
                    <a:lumMod val="75000"/>
                  </a:schemeClr>
                </a:solidFill>
              </a:rPr>
              <a:t>cancer</a:t>
            </a:r>
            <a:r>
              <a:rPr lang="en-US" sz="2400" b="1" dirty="0" smtClean="0"/>
              <a:t> </a:t>
            </a:r>
            <a:r>
              <a:rPr lang="en-US" sz="2400" dirty="0" smtClean="0"/>
              <a:t>mortality rate, both genders combined, was </a:t>
            </a:r>
            <a:r>
              <a:rPr lang="en-US" sz="3600" b="1" dirty="0" smtClean="0">
                <a:solidFill>
                  <a:schemeClr val="accent1">
                    <a:lumMod val="75000"/>
                  </a:schemeClr>
                </a:solidFill>
              </a:rPr>
              <a:t>24%</a:t>
            </a:r>
            <a:r>
              <a:rPr lang="en-US" sz="3600" dirty="0" smtClean="0">
                <a:solidFill>
                  <a:schemeClr val="accent1">
                    <a:lumMod val="75000"/>
                  </a:schemeClr>
                </a:solidFill>
              </a:rPr>
              <a:t> </a:t>
            </a:r>
            <a:r>
              <a:rPr lang="en-US" sz="2400" dirty="0" smtClean="0"/>
              <a:t>higher than the U.S. White rate.</a:t>
            </a:r>
          </a:p>
          <a:p>
            <a:endParaRPr lang="en-US" dirty="0"/>
          </a:p>
        </p:txBody>
      </p:sp>
    </p:spTree>
    <p:extLst>
      <p:ext uri="{BB962C8B-B14F-4D97-AF65-F5344CB8AC3E}">
        <p14:creationId xmlns:p14="http://schemas.microsoft.com/office/powerpoint/2010/main" val="2512376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27748" y="1773238"/>
            <a:ext cx="9144000" cy="1655762"/>
          </a:xfrm>
        </p:spPr>
        <p:txBody>
          <a:bodyPr>
            <a:normAutofit/>
          </a:bodyPr>
          <a:lstStyle/>
          <a:p>
            <a:r>
              <a:rPr lang="en-US" sz="3600" dirty="0" smtClean="0"/>
              <a:t>engagement&gt;adoption&gt;usage&gt;metrics</a:t>
            </a:r>
            <a:endParaRPr lang="en-US" sz="3600" dirty="0"/>
          </a:p>
        </p:txBody>
      </p:sp>
    </p:spTree>
    <p:extLst>
      <p:ext uri="{BB962C8B-B14F-4D97-AF65-F5344CB8AC3E}">
        <p14:creationId xmlns:p14="http://schemas.microsoft.com/office/powerpoint/2010/main" val="2512376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27748" y="1773238"/>
            <a:ext cx="9144000" cy="4144236"/>
          </a:xfrm>
        </p:spPr>
        <p:txBody>
          <a:bodyPr>
            <a:normAutofit/>
          </a:bodyPr>
          <a:lstStyle/>
          <a:p>
            <a:r>
              <a:rPr lang="en-US" sz="3600" dirty="0" smtClean="0"/>
              <a:t>engagement&gt;adoption&gt;usage&gt;metrics</a:t>
            </a:r>
          </a:p>
          <a:p>
            <a:endParaRPr lang="en-US" sz="3600" b="1" dirty="0" smtClean="0"/>
          </a:p>
          <a:p>
            <a:r>
              <a:rPr lang="en-US" sz="3600" dirty="0" smtClean="0"/>
              <a:t>engagement</a:t>
            </a:r>
            <a:r>
              <a:rPr lang="en-US" sz="3600" b="1" dirty="0" smtClean="0"/>
              <a:t>=enthusiast/evangelist/fan-boy</a:t>
            </a:r>
          </a:p>
          <a:p>
            <a:r>
              <a:rPr lang="en-US" sz="3600" dirty="0" smtClean="0"/>
              <a:t>adoption</a:t>
            </a:r>
            <a:r>
              <a:rPr lang="en-US" sz="3600" b="1" dirty="0" smtClean="0"/>
              <a:t>=loyalty</a:t>
            </a:r>
          </a:p>
          <a:p>
            <a:r>
              <a:rPr lang="en-US" sz="3600" dirty="0" smtClean="0"/>
              <a:t>usage</a:t>
            </a:r>
            <a:r>
              <a:rPr lang="en-US" sz="3600" b="1" dirty="0" smtClean="0"/>
              <a:t>=compliance</a:t>
            </a:r>
          </a:p>
          <a:p>
            <a:r>
              <a:rPr lang="en-US" sz="3600" dirty="0" smtClean="0"/>
              <a:t>metrics</a:t>
            </a:r>
            <a:r>
              <a:rPr lang="en-US" sz="3600" b="1" dirty="0" smtClean="0"/>
              <a:t>=accountability</a:t>
            </a:r>
            <a:endParaRPr lang="en-US" sz="3600" b="1" dirty="0"/>
          </a:p>
        </p:txBody>
      </p:sp>
    </p:spTree>
    <p:extLst>
      <p:ext uri="{BB962C8B-B14F-4D97-AF65-F5344CB8AC3E}">
        <p14:creationId xmlns:p14="http://schemas.microsoft.com/office/powerpoint/2010/main" val="2512376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2567354" y="2567354"/>
            <a:ext cx="7678320" cy="707886"/>
          </a:xfrm>
          <a:prstGeom prst="rect">
            <a:avLst/>
          </a:prstGeom>
          <a:noFill/>
        </p:spPr>
        <p:txBody>
          <a:bodyPr wrap="none" rtlCol="0">
            <a:spAutoFit/>
          </a:bodyPr>
          <a:lstStyle/>
          <a:p>
            <a:r>
              <a:rPr lang="en-US" sz="4000" dirty="0" smtClean="0">
                <a:solidFill>
                  <a:schemeClr val="bg1"/>
                </a:solidFill>
              </a:rPr>
              <a:t>good design      =     good experience</a:t>
            </a:r>
            <a:endParaRPr lang="en-US" sz="4000" dirty="0">
              <a:solidFill>
                <a:schemeClr val="bg1"/>
              </a:solidFill>
            </a:endParaRPr>
          </a:p>
        </p:txBody>
      </p:sp>
    </p:spTree>
    <p:extLst>
      <p:ext uri="{BB962C8B-B14F-4D97-AF65-F5344CB8AC3E}">
        <p14:creationId xmlns:p14="http://schemas.microsoft.com/office/powerpoint/2010/main" val="2512376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1" descr="C:\Users\Jamess\Desktop\Screenshot (19).png"/>
          <p:cNvPicPr>
            <a:picLocks noChangeAspect="1" noChangeArrowheads="1"/>
          </p:cNvPicPr>
          <p:nvPr/>
        </p:nvPicPr>
        <p:blipFill rotWithShape="1">
          <a:blip r:embed="rId3" cstate="print"/>
          <a:srcRect l="15000" t="7220" r="17103" b="18421"/>
          <a:stretch/>
        </p:blipFill>
        <p:spPr bwMode="auto">
          <a:xfrm>
            <a:off x="1342103" y="574431"/>
            <a:ext cx="8834284" cy="5439507"/>
          </a:xfrm>
          <a:prstGeom prst="rect">
            <a:avLst/>
          </a:prstGeom>
          <a:noFill/>
        </p:spPr>
      </p:pic>
    </p:spTree>
    <p:extLst>
      <p:ext uri="{BB962C8B-B14F-4D97-AF65-F5344CB8AC3E}">
        <p14:creationId xmlns:p14="http://schemas.microsoft.com/office/powerpoint/2010/main" val="2512376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3" name="Rectangle 5"/>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052" name="Picture 4" descr="cid:442026fe-d0a6-431c-8160-b7d8e6190ac7@apiai.org"/>
          <p:cNvPicPr>
            <a:picLocks noChangeAspect="1" noChangeArrowheads="1"/>
          </p:cNvPicPr>
          <p:nvPr/>
        </p:nvPicPr>
        <p:blipFill>
          <a:blip r:embed="rId3" r:link="rId4" cstate="print"/>
          <a:srcRect l="16707" t="4487" r="17067" b="7212"/>
          <a:stretch>
            <a:fillRect/>
          </a:stretch>
        </p:blipFill>
        <p:spPr bwMode="auto">
          <a:xfrm>
            <a:off x="2532184" y="0"/>
            <a:ext cx="6869723" cy="6869724"/>
          </a:xfrm>
          <a:prstGeom prst="rect">
            <a:avLst/>
          </a:prstGeom>
          <a:noFill/>
        </p:spPr>
      </p:pic>
    </p:spTree>
    <p:extLst>
      <p:ext uri="{BB962C8B-B14F-4D97-AF65-F5344CB8AC3E}">
        <p14:creationId xmlns:p14="http://schemas.microsoft.com/office/powerpoint/2010/main" val="2512376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3" name="Rectangle 5"/>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146" name="Picture 2"/>
          <p:cNvPicPr>
            <a:picLocks noChangeAspect="1" noChangeArrowheads="1"/>
          </p:cNvPicPr>
          <p:nvPr/>
        </p:nvPicPr>
        <p:blipFill>
          <a:blip r:embed="rId2" cstate="print"/>
          <a:srcRect l="3942" t="19712" r="4231" b="9615"/>
          <a:stretch>
            <a:fillRect/>
          </a:stretch>
        </p:blipFill>
        <p:spPr bwMode="auto">
          <a:xfrm>
            <a:off x="1" y="1"/>
            <a:ext cx="12192000" cy="6858000"/>
          </a:xfrm>
          <a:prstGeom prst="rect">
            <a:avLst/>
          </a:prstGeom>
          <a:noFill/>
          <a:ln w="9525">
            <a:noFill/>
            <a:miter lim="800000"/>
            <a:headEnd/>
            <a:tailEnd/>
          </a:ln>
        </p:spPr>
      </p:pic>
    </p:spTree>
    <p:extLst>
      <p:ext uri="{BB962C8B-B14F-4D97-AF65-F5344CB8AC3E}">
        <p14:creationId xmlns:p14="http://schemas.microsoft.com/office/powerpoint/2010/main" val="2512376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674" name="Picture 2" descr="C:\Users\Jamess\Desktop\Screenshot (31).png"/>
          <p:cNvPicPr>
            <a:picLocks noChangeAspect="1" noChangeArrowheads="1"/>
          </p:cNvPicPr>
          <p:nvPr/>
        </p:nvPicPr>
        <p:blipFill>
          <a:blip r:embed="rId3" cstate="print"/>
          <a:srcRect l="15937" t="37013" r="15767" b="39185"/>
          <a:stretch>
            <a:fillRect/>
          </a:stretch>
        </p:blipFill>
        <p:spPr bwMode="auto">
          <a:xfrm>
            <a:off x="-12994" y="0"/>
            <a:ext cx="12204994" cy="2262554"/>
          </a:xfrm>
          <a:prstGeom prst="rect">
            <a:avLst/>
          </a:prstGeom>
          <a:noFill/>
        </p:spPr>
      </p:pic>
      <p:pic>
        <p:nvPicPr>
          <p:cNvPr id="28675" name="Picture 3" descr="C:\Users\Jamess\Desktop\Screenshot (34).png"/>
          <p:cNvPicPr>
            <a:picLocks noChangeAspect="1" noChangeArrowheads="1"/>
          </p:cNvPicPr>
          <p:nvPr/>
        </p:nvPicPr>
        <p:blipFill>
          <a:blip r:embed="rId4" cstate="print"/>
          <a:srcRect l="18284" t="12556" r="15855" b="20774"/>
          <a:stretch>
            <a:fillRect/>
          </a:stretch>
        </p:blipFill>
        <p:spPr bwMode="auto">
          <a:xfrm>
            <a:off x="2508738" y="2450123"/>
            <a:ext cx="7291754" cy="4149969"/>
          </a:xfrm>
          <a:prstGeom prst="rect">
            <a:avLst/>
          </a:prstGeom>
          <a:noFill/>
        </p:spPr>
      </p:pic>
    </p:spTree>
    <p:extLst>
      <p:ext uri="{BB962C8B-B14F-4D97-AF65-F5344CB8AC3E}">
        <p14:creationId xmlns:p14="http://schemas.microsoft.com/office/powerpoint/2010/main" val="2512376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Jamess\Desktop\Screenshot (33).png"/>
          <p:cNvPicPr>
            <a:picLocks noChangeAspect="1" noChangeArrowheads="1"/>
          </p:cNvPicPr>
          <p:nvPr/>
        </p:nvPicPr>
        <p:blipFill>
          <a:blip r:embed="rId3" cstate="print"/>
          <a:srcRect l="16478" t="796" r="16307" b="8979"/>
          <a:stretch>
            <a:fillRect/>
          </a:stretch>
        </p:blipFill>
        <p:spPr bwMode="auto">
          <a:xfrm>
            <a:off x="1582615" y="0"/>
            <a:ext cx="9087156" cy="6858000"/>
          </a:xfrm>
          <a:prstGeom prst="rect">
            <a:avLst/>
          </a:prstGeom>
          <a:noFill/>
        </p:spPr>
      </p:pic>
    </p:spTree>
    <p:extLst>
      <p:ext uri="{BB962C8B-B14F-4D97-AF65-F5344CB8AC3E}">
        <p14:creationId xmlns:p14="http://schemas.microsoft.com/office/powerpoint/2010/main" val="2512376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l="20000" t="22836" r="14135" b="14904"/>
          <a:stretch>
            <a:fillRect/>
          </a:stretch>
        </p:blipFill>
        <p:spPr bwMode="auto">
          <a:xfrm>
            <a:off x="2168770" y="293077"/>
            <a:ext cx="8030308" cy="6072553"/>
          </a:xfrm>
          <a:prstGeom prst="rect">
            <a:avLst/>
          </a:prstGeom>
          <a:noFill/>
          <a:ln w="9525">
            <a:noFill/>
            <a:miter lim="800000"/>
            <a:headEnd/>
            <a:tailEnd/>
          </a:ln>
        </p:spPr>
      </p:pic>
    </p:spTree>
    <p:extLst>
      <p:ext uri="{BB962C8B-B14F-4D97-AF65-F5344CB8AC3E}">
        <p14:creationId xmlns:p14="http://schemas.microsoft.com/office/powerpoint/2010/main" val="2512376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mess\Desktop\02-DesignthatMatters-NeoNurture2.jpg"/>
          <p:cNvPicPr>
            <a:picLocks noChangeAspect="1" noChangeArrowheads="1"/>
          </p:cNvPicPr>
          <p:nvPr/>
        </p:nvPicPr>
        <p:blipFill>
          <a:blip r:embed="rId3" cstate="print"/>
          <a:srcRect/>
          <a:stretch>
            <a:fillRect/>
          </a:stretch>
        </p:blipFill>
        <p:spPr bwMode="auto">
          <a:xfrm>
            <a:off x="6838950" y="0"/>
            <a:ext cx="5353050" cy="6858000"/>
          </a:xfrm>
          <a:prstGeom prst="rect">
            <a:avLst/>
          </a:prstGeom>
          <a:noFill/>
        </p:spPr>
      </p:pic>
      <p:pic>
        <p:nvPicPr>
          <p:cNvPr id="1027" name="Picture 3" descr="C:\Users\Jamess\Desktop\Website_Cover_Incubator2_large1.jpg"/>
          <p:cNvPicPr>
            <a:picLocks noChangeAspect="1" noChangeArrowheads="1"/>
          </p:cNvPicPr>
          <p:nvPr/>
        </p:nvPicPr>
        <p:blipFill>
          <a:blip r:embed="rId4" cstate="print"/>
          <a:srcRect l="2834" t="4100" r="9457"/>
          <a:stretch>
            <a:fillRect/>
          </a:stretch>
        </p:blipFill>
        <p:spPr bwMode="auto">
          <a:xfrm>
            <a:off x="0" y="0"/>
            <a:ext cx="6846277" cy="6858000"/>
          </a:xfrm>
          <a:prstGeom prst="rect">
            <a:avLst/>
          </a:prstGeom>
          <a:noFill/>
        </p:spPr>
      </p:pic>
    </p:spTree>
    <p:extLst>
      <p:ext uri="{BB962C8B-B14F-4D97-AF65-F5344CB8AC3E}">
        <p14:creationId xmlns:p14="http://schemas.microsoft.com/office/powerpoint/2010/main" val="2512376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l="25816" t="35991" r="28459" b="29974"/>
          <a:stretch>
            <a:fillRect/>
          </a:stretch>
        </p:blipFill>
        <p:spPr bwMode="auto">
          <a:xfrm>
            <a:off x="0" y="2121877"/>
            <a:ext cx="5627077" cy="2321169"/>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l="23150" t="25740" r="29908" b="15765"/>
          <a:stretch>
            <a:fillRect/>
          </a:stretch>
        </p:blipFill>
        <p:spPr bwMode="auto">
          <a:xfrm>
            <a:off x="5849816" y="1594338"/>
            <a:ext cx="6107723" cy="4056185"/>
          </a:xfrm>
          <a:prstGeom prst="rect">
            <a:avLst/>
          </a:prstGeom>
          <a:noFill/>
          <a:ln w="9525">
            <a:noFill/>
            <a:miter lim="800000"/>
            <a:headEnd/>
            <a:tailEnd/>
          </a:ln>
        </p:spPr>
      </p:pic>
    </p:spTree>
    <p:extLst>
      <p:ext uri="{BB962C8B-B14F-4D97-AF65-F5344CB8AC3E}">
        <p14:creationId xmlns:p14="http://schemas.microsoft.com/office/powerpoint/2010/main" val="2512376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6146" t="16796" r="6666" b="13022"/>
          <a:stretch/>
        </p:blipFill>
        <p:spPr>
          <a:xfrm>
            <a:off x="812800" y="0"/>
            <a:ext cx="10629900" cy="6845300"/>
          </a:xfrm>
          <a:prstGeom prst="rect">
            <a:avLst/>
          </a:prstGeom>
        </p:spPr>
      </p:pic>
    </p:spTree>
    <p:extLst>
      <p:ext uri="{BB962C8B-B14F-4D97-AF65-F5344CB8AC3E}">
        <p14:creationId xmlns:p14="http://schemas.microsoft.com/office/powerpoint/2010/main" val="1638936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9531" y="0"/>
            <a:ext cx="8662737" cy="6858000"/>
          </a:xfrm>
          <a:prstGeom prst="rect">
            <a:avLst/>
          </a:prstGeom>
        </p:spPr>
      </p:pic>
    </p:spTree>
    <p:extLst>
      <p:ext uri="{BB962C8B-B14F-4D97-AF65-F5344CB8AC3E}">
        <p14:creationId xmlns:p14="http://schemas.microsoft.com/office/powerpoint/2010/main" val="1904925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b="5186"/>
          <a:stretch/>
        </p:blipFill>
        <p:spPr>
          <a:xfrm>
            <a:off x="174755" y="0"/>
            <a:ext cx="11910368" cy="6858000"/>
          </a:xfrm>
          <a:prstGeom prst="rect">
            <a:avLst/>
          </a:prstGeom>
        </p:spPr>
      </p:pic>
    </p:spTree>
    <p:extLst>
      <p:ext uri="{BB962C8B-B14F-4D97-AF65-F5344CB8AC3E}">
        <p14:creationId xmlns:p14="http://schemas.microsoft.com/office/powerpoint/2010/main" val="2939581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9283" y="1718953"/>
            <a:ext cx="9253433" cy="3420093"/>
          </a:xfrm>
          <a:prstGeom prst="rect">
            <a:avLst/>
          </a:prstGeom>
        </p:spPr>
      </p:pic>
    </p:spTree>
    <p:extLst>
      <p:ext uri="{BB962C8B-B14F-4D97-AF65-F5344CB8AC3E}">
        <p14:creationId xmlns:p14="http://schemas.microsoft.com/office/powerpoint/2010/main" val="1300544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mess\Desktop\Screenshot (21).png"/>
          <p:cNvPicPr>
            <a:picLocks noChangeAspect="1" noChangeArrowheads="1"/>
          </p:cNvPicPr>
          <p:nvPr/>
        </p:nvPicPr>
        <p:blipFill>
          <a:blip r:embed="rId3" cstate="print"/>
          <a:srcRect l="22155" t="14745" r="21985" b="51441"/>
          <a:stretch>
            <a:fillRect/>
          </a:stretch>
        </p:blipFill>
        <p:spPr bwMode="auto">
          <a:xfrm>
            <a:off x="1512277" y="1324707"/>
            <a:ext cx="8921261" cy="3036278"/>
          </a:xfrm>
          <a:prstGeom prst="rect">
            <a:avLst/>
          </a:prstGeom>
          <a:noFill/>
        </p:spPr>
      </p:pic>
    </p:spTree>
    <p:extLst>
      <p:ext uri="{BB962C8B-B14F-4D97-AF65-F5344CB8AC3E}">
        <p14:creationId xmlns:p14="http://schemas.microsoft.com/office/powerpoint/2010/main" val="2512376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Jamess\Desktop\Screenshot (23).png"/>
          <p:cNvPicPr>
            <a:picLocks noChangeAspect="1" noChangeArrowheads="1"/>
          </p:cNvPicPr>
          <p:nvPr/>
        </p:nvPicPr>
        <p:blipFill rotWithShape="1">
          <a:blip r:embed="rId3" cstate="print"/>
          <a:srcRect l="18140" t="1918" r="38928" b="13627"/>
          <a:stretch/>
        </p:blipFill>
        <p:spPr bwMode="auto">
          <a:xfrm>
            <a:off x="6354305" y="246185"/>
            <a:ext cx="5532896" cy="6119446"/>
          </a:xfrm>
          <a:prstGeom prst="rect">
            <a:avLst/>
          </a:prstGeom>
          <a:noFill/>
        </p:spPr>
      </p:pic>
      <p:pic>
        <p:nvPicPr>
          <p:cNvPr id="2052" name="Picture 4"/>
          <p:cNvPicPr>
            <a:picLocks noChangeAspect="1" noChangeArrowheads="1"/>
          </p:cNvPicPr>
          <p:nvPr/>
        </p:nvPicPr>
        <p:blipFill>
          <a:blip r:embed="rId4" cstate="print"/>
          <a:srcRect l="25679" t="15385" r="26298" b="9552"/>
          <a:stretch>
            <a:fillRect/>
          </a:stretch>
        </p:blipFill>
        <p:spPr bwMode="auto">
          <a:xfrm>
            <a:off x="0" y="726831"/>
            <a:ext cx="6248400" cy="5205046"/>
          </a:xfrm>
          <a:prstGeom prst="rect">
            <a:avLst/>
          </a:prstGeom>
          <a:noFill/>
          <a:ln w="9525">
            <a:noFill/>
            <a:miter lim="800000"/>
            <a:headEnd/>
            <a:tailEnd/>
          </a:ln>
        </p:spPr>
      </p:pic>
    </p:spTree>
    <p:extLst>
      <p:ext uri="{BB962C8B-B14F-4D97-AF65-F5344CB8AC3E}">
        <p14:creationId xmlns:p14="http://schemas.microsoft.com/office/powerpoint/2010/main" val="2512376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6482" y="253550"/>
            <a:ext cx="5882892" cy="5438900"/>
          </a:xfrm>
          <a:prstGeom prst="rect">
            <a:avLst/>
          </a:prstGeom>
        </p:spPr>
      </p:pic>
      <p:pic>
        <p:nvPicPr>
          <p:cNvPr id="3" name="Picture 2"/>
          <p:cNvPicPr>
            <a:picLocks noChangeAspect="1"/>
          </p:cNvPicPr>
          <p:nvPr/>
        </p:nvPicPr>
        <p:blipFill rotWithShape="1">
          <a:blip r:embed="rId4"/>
          <a:srcRect l="14760" t="25965" r="43067" b="9645"/>
          <a:stretch/>
        </p:blipFill>
        <p:spPr>
          <a:xfrm>
            <a:off x="5866410" y="106878"/>
            <a:ext cx="6412676" cy="5946000"/>
          </a:xfrm>
          <a:prstGeom prst="rect">
            <a:avLst/>
          </a:prstGeom>
        </p:spPr>
      </p:pic>
    </p:spTree>
    <p:extLst>
      <p:ext uri="{BB962C8B-B14F-4D97-AF65-F5344CB8AC3E}">
        <p14:creationId xmlns:p14="http://schemas.microsoft.com/office/powerpoint/2010/main" val="1022282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53661" y="1843577"/>
            <a:ext cx="9144000" cy="1655762"/>
          </a:xfrm>
        </p:spPr>
        <p:txBody>
          <a:bodyPr>
            <a:normAutofit/>
          </a:bodyPr>
          <a:lstStyle/>
          <a:p>
            <a:r>
              <a:rPr lang="en-US" sz="3600" dirty="0" smtClean="0"/>
              <a:t>What actions do you want people to engage in?</a:t>
            </a:r>
            <a:endParaRPr lang="en-US" sz="3600" dirty="0"/>
          </a:p>
        </p:txBody>
      </p:sp>
    </p:spTree>
    <p:extLst>
      <p:ext uri="{BB962C8B-B14F-4D97-AF65-F5344CB8AC3E}">
        <p14:creationId xmlns:p14="http://schemas.microsoft.com/office/powerpoint/2010/main" val="3509906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amess\Desktop\WP_20130131_001.jpg"/>
          <p:cNvPicPr>
            <a:picLocks noChangeAspect="1" noChangeArrowheads="1"/>
          </p:cNvPicPr>
          <p:nvPr/>
        </p:nvPicPr>
        <p:blipFill>
          <a:blip r:embed="rId3" cstate="print"/>
          <a:srcRect/>
          <a:stretch>
            <a:fillRect/>
          </a:stretch>
        </p:blipFill>
        <p:spPr bwMode="auto">
          <a:xfrm>
            <a:off x="0" y="-1"/>
            <a:ext cx="12192000" cy="6857999"/>
          </a:xfrm>
          <a:prstGeom prst="rect">
            <a:avLst/>
          </a:prstGeom>
          <a:noFill/>
        </p:spPr>
      </p:pic>
    </p:spTree>
    <p:extLst>
      <p:ext uri="{BB962C8B-B14F-4D97-AF65-F5344CB8AC3E}">
        <p14:creationId xmlns:p14="http://schemas.microsoft.com/office/powerpoint/2010/main" val="35099061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0800" y="2286001"/>
            <a:ext cx="6772047" cy="646331"/>
          </a:xfrm>
          <a:prstGeom prst="rect">
            <a:avLst/>
          </a:prstGeom>
          <a:noFill/>
        </p:spPr>
        <p:txBody>
          <a:bodyPr wrap="none" rtlCol="0">
            <a:spAutoFit/>
          </a:bodyPr>
          <a:lstStyle/>
          <a:p>
            <a:r>
              <a:rPr lang="en-US" sz="3600" dirty="0" smtClean="0"/>
              <a:t>Set the stage for people to perform</a:t>
            </a:r>
            <a:endParaRPr lang="en-US" sz="3600" dirty="0"/>
          </a:p>
        </p:txBody>
      </p:sp>
    </p:spTree>
    <p:extLst>
      <p:ext uri="{BB962C8B-B14F-4D97-AF65-F5344CB8AC3E}">
        <p14:creationId xmlns:p14="http://schemas.microsoft.com/office/powerpoint/2010/main" val="3509906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83974" y="2079524"/>
            <a:ext cx="6066725" cy="646331"/>
          </a:xfrm>
          <a:prstGeom prst="rect">
            <a:avLst/>
          </a:prstGeom>
          <a:noFill/>
        </p:spPr>
        <p:txBody>
          <a:bodyPr wrap="none" rtlCol="0">
            <a:spAutoFit/>
          </a:bodyPr>
          <a:lstStyle/>
          <a:p>
            <a:r>
              <a:rPr lang="en-US" sz="3600" dirty="0"/>
              <a:t>t</a:t>
            </a:r>
            <a:r>
              <a:rPr lang="en-US" sz="3600" dirty="0" smtClean="0"/>
              <a:t>rigger&gt;routine&gt;reinforcement </a:t>
            </a:r>
            <a:endParaRPr lang="en-US" sz="3600" dirty="0"/>
          </a:p>
        </p:txBody>
      </p:sp>
    </p:spTree>
    <p:extLst>
      <p:ext uri="{BB962C8B-B14F-4D97-AF65-F5344CB8AC3E}">
        <p14:creationId xmlns:p14="http://schemas.microsoft.com/office/powerpoint/2010/main" val="3547668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1" y="1489587"/>
            <a:ext cx="7221336" cy="3508653"/>
          </a:xfrm>
          <a:prstGeom prst="rect">
            <a:avLst/>
          </a:prstGeom>
          <a:noFill/>
        </p:spPr>
        <p:txBody>
          <a:bodyPr wrap="none" rtlCol="0">
            <a:spAutoFit/>
          </a:bodyPr>
          <a:lstStyle/>
          <a:p>
            <a:r>
              <a:rPr lang="en-US" sz="5400" dirty="0" smtClean="0">
                <a:solidFill>
                  <a:schemeClr val="accent2">
                    <a:lumMod val="75000"/>
                  </a:schemeClr>
                </a:solidFill>
              </a:rPr>
              <a:t>Trigger</a:t>
            </a:r>
          </a:p>
          <a:p>
            <a:r>
              <a:rPr lang="en-US" sz="3600" dirty="0" smtClean="0"/>
              <a:t> </a:t>
            </a:r>
          </a:p>
          <a:p>
            <a:r>
              <a:rPr lang="en-US" sz="3600" dirty="0" smtClean="0"/>
              <a:t>What is the habit you want to create?</a:t>
            </a:r>
          </a:p>
          <a:p>
            <a:r>
              <a:rPr lang="en-US" sz="3600" dirty="0" smtClean="0"/>
              <a:t>Then </a:t>
            </a:r>
            <a:r>
              <a:rPr lang="en-US" sz="4800" dirty="0" smtClean="0">
                <a:solidFill>
                  <a:schemeClr val="accent2">
                    <a:lumMod val="75000"/>
                  </a:schemeClr>
                </a:solidFill>
              </a:rPr>
              <a:t>anchor</a:t>
            </a:r>
            <a:r>
              <a:rPr lang="en-US" sz="3600" dirty="0" smtClean="0">
                <a:solidFill>
                  <a:schemeClr val="accent2">
                    <a:lumMod val="75000"/>
                  </a:schemeClr>
                </a:solidFill>
              </a:rPr>
              <a:t> </a:t>
            </a:r>
            <a:r>
              <a:rPr lang="en-US" sz="3600" dirty="0" smtClean="0"/>
              <a:t>it to an existing habit.</a:t>
            </a:r>
          </a:p>
          <a:p>
            <a:r>
              <a:rPr lang="en-US" sz="3600" dirty="0" smtClean="0"/>
              <a:t>Then </a:t>
            </a:r>
            <a:r>
              <a:rPr lang="en-US" sz="4800" dirty="0" smtClean="0">
                <a:solidFill>
                  <a:schemeClr val="accent2">
                    <a:lumMod val="75000"/>
                  </a:schemeClr>
                </a:solidFill>
              </a:rPr>
              <a:t>reinforce</a:t>
            </a:r>
            <a:r>
              <a:rPr lang="en-US" sz="3600" dirty="0" smtClean="0"/>
              <a:t> it. </a:t>
            </a:r>
            <a:endParaRPr lang="en-US" sz="3600" dirty="0"/>
          </a:p>
        </p:txBody>
      </p:sp>
    </p:spTree>
    <p:extLst>
      <p:ext uri="{BB962C8B-B14F-4D97-AF65-F5344CB8AC3E}">
        <p14:creationId xmlns:p14="http://schemas.microsoft.com/office/powerpoint/2010/main" val="832975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1987</TotalTime>
  <Words>1031</Words>
  <Application>Microsoft Office PowerPoint</Application>
  <PresentationFormat>Widescreen</PresentationFormat>
  <Paragraphs>106</Paragraphs>
  <Slides>32</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spillane</dc:creator>
  <cp:lastModifiedBy>james spillane</cp:lastModifiedBy>
  <cp:revision>94</cp:revision>
  <dcterms:created xsi:type="dcterms:W3CDTF">2013-02-12T17:52:18Z</dcterms:created>
  <dcterms:modified xsi:type="dcterms:W3CDTF">2016-02-01T22:58:08Z</dcterms:modified>
</cp:coreProperties>
</file>