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93" r:id="rId3"/>
    <p:sldId id="274" r:id="rId4"/>
    <p:sldId id="273" r:id="rId5"/>
    <p:sldId id="292" r:id="rId6"/>
    <p:sldId id="287" r:id="rId7"/>
    <p:sldId id="294" r:id="rId8"/>
    <p:sldId id="288" r:id="rId9"/>
    <p:sldId id="271" r:id="rId10"/>
    <p:sldId id="272" r:id="rId11"/>
    <p:sldId id="268" r:id="rId12"/>
    <p:sldId id="275" r:id="rId13"/>
    <p:sldId id="270" r:id="rId14"/>
    <p:sldId id="276" r:id="rId15"/>
    <p:sldId id="278" r:id="rId16"/>
    <p:sldId id="277" r:id="rId17"/>
    <p:sldId id="279" r:id="rId18"/>
    <p:sldId id="281" r:id="rId19"/>
    <p:sldId id="280" r:id="rId20"/>
    <p:sldId id="282" r:id="rId21"/>
    <p:sldId id="283" r:id="rId22"/>
    <p:sldId id="284" r:id="rId23"/>
    <p:sldId id="258" r:id="rId24"/>
    <p:sldId id="266" r:id="rId25"/>
    <p:sldId id="259" r:id="rId26"/>
    <p:sldId id="285" r:id="rId27"/>
    <p:sldId id="286" r:id="rId28"/>
    <p:sldId id="289" r:id="rId29"/>
    <p:sldId id="291" r:id="rId30"/>
    <p:sldId id="290" r:id="rId31"/>
    <p:sldId id="29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86619" autoAdjust="0"/>
  </p:normalViewPr>
  <p:slideViewPr>
    <p:cSldViewPr snapToGrid="0">
      <p:cViewPr varScale="1">
        <p:scale>
          <a:sx n="64" d="100"/>
          <a:sy n="64" d="100"/>
        </p:scale>
        <p:origin x="51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7159D-2936-4FDB-94C4-F578BF73B4CA}" type="datetimeFigureOut">
              <a:rPr lang="en-US" smtClean="0"/>
              <a:t>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C1F513-D60F-48BC-8252-22A2282C683D}" type="slidenum">
              <a:rPr lang="en-US" smtClean="0"/>
              <a:t>‹#›</a:t>
            </a:fld>
            <a:endParaRPr lang="en-US"/>
          </a:p>
        </p:txBody>
      </p:sp>
    </p:spTree>
    <p:extLst>
      <p:ext uri="{BB962C8B-B14F-4D97-AF65-F5344CB8AC3E}">
        <p14:creationId xmlns:p14="http://schemas.microsoft.com/office/powerpoint/2010/main" val="3487624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dvisory.com/research/health-care-advisory-board/resources/2013/pay-for-performance-map"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dvisory.com/research/health-care-advisory-board/resources/2013/pay-for-performance-map"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 quick… I</a:t>
            </a:r>
            <a:r>
              <a:rPr lang="en-US" baseline="0" dirty="0" smtClean="0"/>
              <a:t> want to see what customer service means to you</a:t>
            </a:r>
          </a:p>
          <a:p>
            <a:r>
              <a:rPr lang="en-US" baseline="0" dirty="0" smtClean="0"/>
              <a:t>Have you had training? </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3</a:t>
            </a:fld>
            <a:endParaRPr lang="en-US"/>
          </a:p>
        </p:txBody>
      </p:sp>
    </p:spTree>
    <p:extLst>
      <p:ext uri="{BB962C8B-B14F-4D97-AF65-F5344CB8AC3E}">
        <p14:creationId xmlns:p14="http://schemas.microsoft.com/office/powerpoint/2010/main" val="332484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rise of patient experience officers</a:t>
            </a:r>
          </a:p>
          <a:p>
            <a:r>
              <a:rPr lang="en-US" dirty="0" smtClean="0"/>
              <a:t>Through the Affordable Care Act's value-based purchasing (VBP) program, hospitals now face Medicare penalties based on their performance on quality and patient experience measures.</a:t>
            </a:r>
          </a:p>
          <a:p>
            <a:endParaRPr lang="en-US" dirty="0" smtClean="0"/>
          </a:p>
          <a:p>
            <a:r>
              <a:rPr lang="en-US" sz="1200" b="0" i="0" kern="1200" dirty="0" smtClean="0">
                <a:solidFill>
                  <a:schemeClr val="tx1"/>
                </a:solidFill>
                <a:effectLst/>
                <a:latin typeface="+mn-lt"/>
                <a:ea typeface="+mn-ea"/>
                <a:cs typeface="+mn-cs"/>
              </a:rPr>
              <a:t>The penalties are based in part on Medicare's patient experience survey, which assesses communication from providers, the hospital's cleanliness and noise level, helpfulness of staff, discharge explanations, and other components of the patient experience.</a:t>
            </a:r>
          </a:p>
          <a:p>
            <a:r>
              <a:rPr lang="en-US" sz="1200" b="0" i="0" u="none" strike="noStrike" kern="1200" dirty="0" smtClean="0">
                <a:solidFill>
                  <a:schemeClr val="tx1"/>
                </a:solidFill>
                <a:effectLst/>
                <a:latin typeface="+mn-lt"/>
                <a:ea typeface="+mn-ea"/>
                <a:cs typeface="+mn-cs"/>
                <a:hlinkClick r:id="rId3"/>
              </a:rPr>
              <a:t/>
            </a:r>
            <a:br>
              <a:rPr lang="en-US" sz="1200" b="0" i="0" u="none" strike="noStrike" kern="1200" dirty="0" smtClean="0">
                <a:solidFill>
                  <a:schemeClr val="tx1"/>
                </a:solidFill>
                <a:effectLst/>
                <a:latin typeface="+mn-lt"/>
                <a:ea typeface="+mn-ea"/>
                <a:cs typeface="+mn-cs"/>
                <a:hlinkClick r:id="rId3"/>
              </a:rPr>
            </a:br>
            <a:r>
              <a:rPr lang="en-US" sz="1200" b="1" i="0" u="none" strike="noStrike" kern="1200" dirty="0" smtClean="0">
                <a:solidFill>
                  <a:schemeClr val="tx1"/>
                </a:solidFill>
                <a:effectLst/>
                <a:latin typeface="+mn-lt"/>
                <a:ea typeface="+mn-ea"/>
                <a:cs typeface="+mn-cs"/>
                <a:hlinkClick r:id="rId3"/>
              </a:rPr>
              <a:t>Pay-for-performance data from around the nation </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At the same time, the rise of high-deductible health plans have created savvier patients who increasingly select hospitals based on reviews, according to Paul Westbrook, the chief patient experience officer at </a:t>
            </a:r>
            <a:r>
              <a:rPr lang="en-US" sz="1200" b="1" i="0" kern="1200" dirty="0" err="1" smtClean="0">
                <a:solidFill>
                  <a:schemeClr val="tx1"/>
                </a:solidFill>
                <a:effectLst/>
                <a:latin typeface="+mn-lt"/>
                <a:ea typeface="+mn-ea"/>
                <a:cs typeface="+mn-cs"/>
              </a:rPr>
              <a:t>Inova</a:t>
            </a:r>
            <a:r>
              <a:rPr lang="en-US" sz="1200" b="1" i="0" kern="1200" dirty="0" smtClean="0">
                <a:solidFill>
                  <a:schemeClr val="tx1"/>
                </a:solidFill>
                <a:effectLst/>
                <a:latin typeface="+mn-lt"/>
                <a:ea typeface="+mn-ea"/>
                <a:cs typeface="+mn-cs"/>
              </a:rPr>
              <a:t> Health System</a:t>
            </a:r>
            <a:r>
              <a:rPr lang="en-US" sz="1200" b="0" i="0" kern="1200" dirty="0" smtClean="0">
                <a:solidFill>
                  <a:schemeClr val="tx1"/>
                </a:solidFill>
                <a:effectLst/>
                <a:latin typeface="+mn-lt"/>
                <a:ea typeface="+mn-ea"/>
                <a:cs typeface="+mn-cs"/>
              </a:rPr>
              <a:t>.</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6</a:t>
            </a:fld>
            <a:endParaRPr lang="en-US"/>
          </a:p>
        </p:txBody>
      </p:sp>
    </p:spTree>
    <p:extLst>
      <p:ext uri="{BB962C8B-B14F-4D97-AF65-F5344CB8AC3E}">
        <p14:creationId xmlns:p14="http://schemas.microsoft.com/office/powerpoint/2010/main" val="1867080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hlinkClick r:id="rId3"/>
              </a:rPr>
              <a:t/>
            </a:r>
            <a:br>
              <a:rPr lang="en-US" sz="1200" b="0" i="0" u="none" strike="noStrike" kern="1200" dirty="0" smtClean="0">
                <a:solidFill>
                  <a:schemeClr val="tx1"/>
                </a:solidFill>
                <a:effectLst/>
                <a:latin typeface="+mn-lt"/>
                <a:ea typeface="+mn-ea"/>
                <a:cs typeface="+mn-cs"/>
                <a:hlinkClick r:id="rId3"/>
              </a:rPr>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7</a:t>
            </a:fld>
            <a:endParaRPr lang="en-US"/>
          </a:p>
        </p:txBody>
      </p:sp>
    </p:spTree>
    <p:extLst>
      <p:ext uri="{BB962C8B-B14F-4D97-AF65-F5344CB8AC3E}">
        <p14:creationId xmlns:p14="http://schemas.microsoft.com/office/powerpoint/2010/main" val="2474989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Exercise.</a:t>
            </a:r>
            <a:r>
              <a:rPr lang="en-US" baseline="0" dirty="0" smtClean="0"/>
              <a:t> Write down what you think your customer feels, wants, why are they here? How do </a:t>
            </a:r>
            <a:r>
              <a:rPr lang="en-US" baseline="0" smtClean="0"/>
              <a:t>you know?</a:t>
            </a:r>
          </a:p>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9</a:t>
            </a:fld>
            <a:endParaRPr lang="en-US"/>
          </a:p>
        </p:txBody>
      </p:sp>
    </p:spTree>
    <p:extLst>
      <p:ext uri="{BB962C8B-B14F-4D97-AF65-F5344CB8AC3E}">
        <p14:creationId xmlns:p14="http://schemas.microsoft.com/office/powerpoint/2010/main" val="144673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Ask lots of questions, listen</a:t>
            </a:r>
          </a:p>
          <a:p>
            <a:r>
              <a:rPr lang="en-US" b="1" dirty="0" smtClean="0"/>
              <a:t>Ask the right questions, listen</a:t>
            </a:r>
          </a:p>
          <a:p>
            <a:r>
              <a:rPr lang="en-US" b="1" dirty="0" smtClean="0"/>
              <a:t>Ask the right questions to the right people, shut up and listen</a:t>
            </a:r>
          </a:p>
          <a:p>
            <a:endParaRPr lang="en-US" b="1" dirty="0" smtClean="0"/>
          </a:p>
          <a:p>
            <a:r>
              <a:rPr lang="en-US" b="1" dirty="0" smtClean="0"/>
              <a:t>Active Listening</a:t>
            </a:r>
          </a:p>
          <a:p>
            <a:r>
              <a:rPr lang="en-US" dirty="0" smtClean="0"/>
              <a:t>In today’s digitally distracted world, listening is becoming an increasingly rare skill. Of course, people speak at different speeds — some take longer to get to the point and some never get to a point at all. But if they are your customer, they deserve not only to be heard but to be paid attention to.</a:t>
            </a:r>
          </a:p>
          <a:p>
            <a:r>
              <a:rPr lang="en-US" dirty="0" smtClean="0"/>
              <a:t>Active listening takes it a step further. It means you care enough to put the effort into providing verbal and nonverbal feedback to the person speaking, feedback that tells them you are listening and are focused on what they are saying. Nodding your head, making a quick commentary to emphasize their points, and maintaining good eye contact all signal to the listener that they, and what they have to say is important.</a:t>
            </a:r>
          </a:p>
          <a:p>
            <a:r>
              <a:rPr lang="en-US" dirty="0" smtClean="0"/>
              <a:t>And eye contact means with the person,</a:t>
            </a:r>
          </a:p>
          <a:p>
            <a:endParaRPr lang="en-US" b="1" dirty="0" smtClean="0"/>
          </a:p>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10</a:t>
            </a:fld>
            <a:endParaRPr lang="en-US"/>
          </a:p>
        </p:txBody>
      </p:sp>
    </p:spTree>
    <p:extLst>
      <p:ext uri="{BB962C8B-B14F-4D97-AF65-F5344CB8AC3E}">
        <p14:creationId xmlns:p14="http://schemas.microsoft.com/office/powerpoint/2010/main" val="2758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about being human</a:t>
            </a:r>
          </a:p>
          <a:p>
            <a:r>
              <a:rPr lang="en-US" dirty="0" smtClean="0"/>
              <a:t>Why,</a:t>
            </a:r>
            <a:r>
              <a:rPr lang="en-US" baseline="0" dirty="0" smtClean="0"/>
              <a:t> cute? Smile?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11</a:t>
            </a:fld>
            <a:endParaRPr lang="en-US"/>
          </a:p>
        </p:txBody>
      </p:sp>
    </p:spTree>
    <p:extLst>
      <p:ext uri="{BB962C8B-B14F-4D97-AF65-F5344CB8AC3E}">
        <p14:creationId xmlns:p14="http://schemas.microsoft.com/office/powerpoint/2010/main" val="1677053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Really its about culture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14</a:t>
            </a:fld>
            <a:endParaRPr lang="en-US"/>
          </a:p>
        </p:txBody>
      </p:sp>
    </p:spTree>
    <p:extLst>
      <p:ext uri="{BB962C8B-B14F-4D97-AF65-F5344CB8AC3E}">
        <p14:creationId xmlns:p14="http://schemas.microsoft.com/office/powerpoint/2010/main" val="3725945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15</a:t>
            </a:fld>
            <a:endParaRPr lang="en-US"/>
          </a:p>
        </p:txBody>
      </p:sp>
    </p:spTree>
    <p:extLst>
      <p:ext uri="{BB962C8B-B14F-4D97-AF65-F5344CB8AC3E}">
        <p14:creationId xmlns:p14="http://schemas.microsoft.com/office/powerpoint/2010/main" val="2107221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this really saying and doing? (more in the basics)</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17</a:t>
            </a:fld>
            <a:endParaRPr lang="en-US"/>
          </a:p>
        </p:txBody>
      </p:sp>
    </p:spTree>
    <p:extLst>
      <p:ext uri="{BB962C8B-B14F-4D97-AF65-F5344CB8AC3E}">
        <p14:creationId xmlns:p14="http://schemas.microsoft.com/office/powerpoint/2010/main" val="4262303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 do you think people want to be</a:t>
            </a:r>
            <a:r>
              <a:rPr lang="en-US" baseline="0" dirty="0" smtClean="0"/>
              <a:t> good at service? Cheri to Jim might have different beliefs on this. Keep it simple. </a:t>
            </a:r>
          </a:p>
          <a:p>
            <a:endParaRPr lang="en-US" dirty="0" smtClean="0"/>
          </a:p>
          <a:p>
            <a:r>
              <a:rPr lang="en-US" dirty="0" smtClean="0"/>
              <a:t>Why</a:t>
            </a:r>
            <a:r>
              <a:rPr lang="en-US" baseline="0" dirty="0" smtClean="0"/>
              <a:t> name exercise: </a:t>
            </a:r>
            <a:r>
              <a:rPr lang="en-US" sz="1200" kern="1200" dirty="0" smtClean="0">
                <a:solidFill>
                  <a:schemeClr val="tx1"/>
                </a:solidFill>
                <a:effectLst/>
                <a:latin typeface="+mn-lt"/>
                <a:ea typeface="+mn-ea"/>
                <a:cs typeface="+mn-cs"/>
              </a:rPr>
              <a:t>40% of people are named after a relative, celebrity, or religious icon</a:t>
            </a:r>
          </a:p>
          <a:p>
            <a:r>
              <a:rPr lang="en-US" sz="1200" kern="1200" dirty="0" smtClean="0">
                <a:solidFill>
                  <a:schemeClr val="tx1"/>
                </a:solidFill>
                <a:effectLst/>
                <a:latin typeface="+mn-lt"/>
                <a:ea typeface="+mn-ea"/>
                <a:cs typeface="+mn-cs"/>
              </a:rPr>
              <a:t>Scenario: let’s say you are going for</a:t>
            </a:r>
            <a:r>
              <a:rPr lang="en-US" sz="1200" kern="1200" baseline="0" dirty="0" smtClean="0">
                <a:solidFill>
                  <a:schemeClr val="tx1"/>
                </a:solidFill>
                <a:effectLst/>
                <a:latin typeface="+mn-lt"/>
                <a:ea typeface="+mn-ea"/>
                <a:cs typeface="+mn-cs"/>
              </a:rPr>
              <a:t> an important operation, your name is chad but the surgeon says, welcome Paul?</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Reactive (glass</a:t>
            </a:r>
            <a:r>
              <a:rPr lang="en-US" sz="1200" kern="1200" baseline="0" dirty="0" smtClean="0">
                <a:solidFill>
                  <a:schemeClr val="tx1"/>
                </a:solidFill>
                <a:effectLst/>
                <a:latin typeface="+mn-lt"/>
                <a:ea typeface="+mn-ea"/>
                <a:cs typeface="+mn-cs"/>
              </a:rPr>
              <a:t> of water)</a:t>
            </a:r>
            <a:r>
              <a:rPr lang="en-US" sz="1200" kern="1200" dirty="0" smtClean="0">
                <a:solidFill>
                  <a:schemeClr val="tx1"/>
                </a:solidFill>
                <a:effectLst/>
                <a:latin typeface="+mn-lt"/>
                <a:ea typeface="+mn-ea"/>
                <a:cs typeface="+mn-cs"/>
              </a:rPr>
              <a:t> verse proactive</a:t>
            </a:r>
            <a:r>
              <a:rPr lang="en-US" sz="1200" kern="1200" baseline="0" dirty="0" smtClean="0">
                <a:solidFill>
                  <a:schemeClr val="tx1"/>
                </a:solidFill>
                <a:effectLst/>
                <a:latin typeface="+mn-lt"/>
                <a:ea typeface="+mn-ea"/>
                <a:cs typeface="+mn-cs"/>
              </a:rPr>
              <a:t> (the question behind the question)</a:t>
            </a:r>
            <a:r>
              <a:rPr lang="en-US" sz="1200" kern="1200" dirty="0" smtClean="0">
                <a:solidFill>
                  <a:schemeClr val="tx1"/>
                </a:solidFill>
                <a:effectLst/>
                <a:latin typeface="+mn-lt"/>
                <a:ea typeface="+mn-ea"/>
                <a:cs typeface="+mn-cs"/>
              </a:rPr>
              <a:t> dock on beach example… you</a:t>
            </a:r>
            <a:r>
              <a:rPr lang="en-US" sz="1200" kern="1200" baseline="0" dirty="0" smtClean="0">
                <a:solidFill>
                  <a:schemeClr val="tx1"/>
                </a:solidFill>
                <a:effectLst/>
                <a:latin typeface="+mn-lt"/>
                <a:ea typeface="+mn-ea"/>
                <a:cs typeface="+mn-cs"/>
              </a:rPr>
              <a:t> mess up too, not connecting the dots… lost tons of money!</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Gave AA president at a keynote a bottle of wine</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Pepsi to the coca a cola chair</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Sent a contract to Fed-ex, via DHL… </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18</a:t>
            </a:fld>
            <a:endParaRPr lang="en-US"/>
          </a:p>
        </p:txBody>
      </p:sp>
    </p:spTree>
    <p:extLst>
      <p:ext uri="{BB962C8B-B14F-4D97-AF65-F5344CB8AC3E}">
        <p14:creationId xmlns:p14="http://schemas.microsoft.com/office/powerpoint/2010/main" val="205012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there</a:t>
            </a:r>
            <a:r>
              <a:rPr lang="en-US" baseline="0" dirty="0" smtClean="0"/>
              <a:t> 3 legged stool, (driver) that makes them better, they use customers and employees to drive and adapt to change!</a:t>
            </a:r>
          </a:p>
          <a:p>
            <a:r>
              <a:rPr lang="en-US" baseline="0" dirty="0" smtClean="0"/>
              <a:t>Strive to be relevant</a:t>
            </a:r>
          </a:p>
          <a:p>
            <a:endParaRPr lang="en-US" baseline="0" dirty="0" smtClean="0"/>
          </a:p>
          <a:p>
            <a:r>
              <a:rPr lang="en-US" baseline="0" dirty="0" smtClean="0"/>
              <a:t>Continue to guide organization through evolution, customers are changing, we have to track that change or we will lose relevancy. </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19</a:t>
            </a:fld>
            <a:endParaRPr lang="en-US"/>
          </a:p>
        </p:txBody>
      </p:sp>
    </p:spTree>
    <p:extLst>
      <p:ext uri="{BB962C8B-B14F-4D97-AF65-F5344CB8AC3E}">
        <p14:creationId xmlns:p14="http://schemas.microsoft.com/office/powerpoint/2010/main" val="573260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20</a:t>
            </a:fld>
            <a:endParaRPr lang="en-US"/>
          </a:p>
        </p:txBody>
      </p:sp>
    </p:spTree>
    <p:extLst>
      <p:ext uri="{BB962C8B-B14F-4D97-AF65-F5344CB8AC3E}">
        <p14:creationId xmlns:p14="http://schemas.microsoft.com/office/powerpoint/2010/main" val="3534426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Healthcare</a:t>
            </a:r>
            <a:r>
              <a:rPr lang="en-US" baseline="0" dirty="0" smtClean="0"/>
              <a:t> we are too logical! </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23</a:t>
            </a:fld>
            <a:endParaRPr lang="en-US"/>
          </a:p>
        </p:txBody>
      </p:sp>
    </p:spTree>
    <p:extLst>
      <p:ext uri="{BB962C8B-B14F-4D97-AF65-F5344CB8AC3E}">
        <p14:creationId xmlns:p14="http://schemas.microsoft.com/office/powerpoint/2010/main" val="2512658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Cupcake on</a:t>
            </a:r>
            <a:r>
              <a:rPr lang="en-US" baseline="0" dirty="0" smtClean="0"/>
              <a:t> birthdays or a card… calling a taxi… etc. </a:t>
            </a:r>
          </a:p>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24</a:t>
            </a:fld>
            <a:endParaRPr lang="en-US"/>
          </a:p>
        </p:txBody>
      </p:sp>
    </p:spTree>
    <p:extLst>
      <p:ext uri="{BB962C8B-B14F-4D97-AF65-F5344CB8AC3E}">
        <p14:creationId xmlns:p14="http://schemas.microsoft.com/office/powerpoint/2010/main" val="1008464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a:t>
            </a:r>
            <a:r>
              <a:rPr lang="en-US" baseline="0" dirty="0" smtClean="0"/>
              <a:t> do we get there, what's next?</a:t>
            </a:r>
          </a:p>
          <a:p>
            <a:r>
              <a:rPr lang="en-US" baseline="0" dirty="0" smtClean="0"/>
              <a:t>Exercise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26</a:t>
            </a:fld>
            <a:endParaRPr lang="en-US"/>
          </a:p>
        </p:txBody>
      </p:sp>
    </p:spTree>
    <p:extLst>
      <p:ext uri="{BB962C8B-B14F-4D97-AF65-F5344CB8AC3E}">
        <p14:creationId xmlns:p14="http://schemas.microsoft.com/office/powerpoint/2010/main" val="1628901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 mother had cancer, how would you want her to be treated? That simple question has evolved into the Mother Standard® of care in which every employee at Cancer Treatment Centers of America® (CTCA) is empowered to follow. The Mother Standard represents a compassionate approach that delivers a patient-focused treatment experience.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27</a:t>
            </a:fld>
            <a:endParaRPr lang="en-US"/>
          </a:p>
        </p:txBody>
      </p:sp>
    </p:spTree>
    <p:extLst>
      <p:ext uri="{BB962C8B-B14F-4D97-AF65-F5344CB8AC3E}">
        <p14:creationId xmlns:p14="http://schemas.microsoft.com/office/powerpoint/2010/main" val="1377896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28</a:t>
            </a:fld>
            <a:endParaRPr lang="en-US"/>
          </a:p>
        </p:txBody>
      </p:sp>
    </p:spTree>
    <p:extLst>
      <p:ext uri="{BB962C8B-B14F-4D97-AF65-F5344CB8AC3E}">
        <p14:creationId xmlns:p14="http://schemas.microsoft.com/office/powerpoint/2010/main" val="1588304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29</a:t>
            </a:fld>
            <a:endParaRPr lang="en-US"/>
          </a:p>
        </p:txBody>
      </p:sp>
    </p:spTree>
    <p:extLst>
      <p:ext uri="{BB962C8B-B14F-4D97-AF65-F5344CB8AC3E}">
        <p14:creationId xmlns:p14="http://schemas.microsoft.com/office/powerpoint/2010/main" val="1364113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 mother had cancer, how would you want her to be treated? That simple question has evolved into the Mother Standard® of care in which every employee at Cancer Treatment Centers of America® (CTCA) is empowered to follow. The Mother Standard represents a compassionate approach that delivers a patient-focused treatment experience.</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30</a:t>
            </a:fld>
            <a:endParaRPr lang="en-US"/>
          </a:p>
        </p:txBody>
      </p:sp>
    </p:spTree>
    <p:extLst>
      <p:ext uri="{BB962C8B-B14F-4D97-AF65-F5344CB8AC3E}">
        <p14:creationId xmlns:p14="http://schemas.microsoft.com/office/powerpoint/2010/main" val="2457226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don’t have any available appointments</a:t>
            </a:r>
            <a:r>
              <a:rPr lang="en-US" baseline="0" dirty="0" smtClean="0"/>
              <a:t> today… our schedule is full</a:t>
            </a:r>
          </a:p>
          <a:p>
            <a:r>
              <a:rPr lang="en-US" baseline="0" dirty="0" smtClean="0"/>
              <a:t>Or</a:t>
            </a:r>
          </a:p>
          <a:p>
            <a:r>
              <a:rPr lang="en-US" baseline="0" dirty="0" smtClean="0"/>
              <a:t>We have an opening tomorrow morning or afternoon, what works better. </a:t>
            </a:r>
            <a:endParaRPr lang="en-US" dirty="0"/>
          </a:p>
        </p:txBody>
      </p:sp>
      <p:sp>
        <p:nvSpPr>
          <p:cNvPr id="4" name="Slide Number Placeholder 3"/>
          <p:cNvSpPr>
            <a:spLocks noGrp="1"/>
          </p:cNvSpPr>
          <p:nvPr>
            <p:ph type="sldNum" sz="quarter" idx="10"/>
          </p:nvPr>
        </p:nvSpPr>
        <p:spPr/>
        <p:txBody>
          <a:bodyPr/>
          <a:lstStyle/>
          <a:p>
            <a:fld id="{33C1F513-D60F-48BC-8252-22A2282C683D}" type="slidenum">
              <a:rPr lang="en-US" smtClean="0"/>
              <a:t>31</a:t>
            </a:fld>
            <a:endParaRPr lang="en-US"/>
          </a:p>
        </p:txBody>
      </p:sp>
    </p:spTree>
    <p:extLst>
      <p:ext uri="{BB962C8B-B14F-4D97-AF65-F5344CB8AC3E}">
        <p14:creationId xmlns:p14="http://schemas.microsoft.com/office/powerpoint/2010/main" val="2659061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381EE6-D078-47BA-AA86-233396617338}" type="datetimeFigureOut">
              <a:rPr lang="en-US" smtClean="0"/>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290672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381EE6-D078-47BA-AA86-233396617338}" type="datetimeFigureOut">
              <a:rPr lang="en-US" smtClean="0"/>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2317845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F381EE6-D078-47BA-AA86-233396617338}" type="datetimeFigureOut">
              <a:rPr lang="en-US" smtClean="0"/>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263983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381EE6-D078-47BA-AA86-233396617338}" type="datetimeFigureOut">
              <a:rPr lang="en-US" smtClean="0"/>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35028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381EE6-D078-47BA-AA86-233396617338}" type="datetimeFigureOut">
              <a:rPr lang="en-US" smtClean="0"/>
              <a:t>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2686444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381EE6-D078-47BA-AA86-233396617338}" type="datetimeFigureOut">
              <a:rPr lang="en-US" smtClean="0"/>
              <a:t>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1316818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81EE6-D078-47BA-AA86-233396617338}" type="datetimeFigureOut">
              <a:rPr lang="en-US" smtClean="0"/>
              <a:t>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1790941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381EE6-D078-47BA-AA86-233396617338}" type="datetimeFigureOut">
              <a:rPr lang="en-US" smtClean="0"/>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357086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381EE6-D078-47BA-AA86-233396617338}" type="datetimeFigureOut">
              <a:rPr lang="en-US" smtClean="0"/>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326081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381EE6-D078-47BA-AA86-233396617338}" type="datetimeFigureOut">
              <a:rPr lang="en-US" smtClean="0"/>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328027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381EE6-D078-47BA-AA86-233396617338}" type="datetimeFigureOut">
              <a:rPr lang="en-US" smtClean="0"/>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9A09D1-57EF-4019-9E1C-6A50F330B5D7}" type="slidenum">
              <a:rPr lang="en-US" smtClean="0"/>
              <a:t>‹#›</a:t>
            </a:fld>
            <a:endParaRPr lang="en-US"/>
          </a:p>
        </p:txBody>
      </p:sp>
    </p:spTree>
    <p:extLst>
      <p:ext uri="{BB962C8B-B14F-4D97-AF65-F5344CB8AC3E}">
        <p14:creationId xmlns:p14="http://schemas.microsoft.com/office/powerpoint/2010/main" val="1467393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381EE6-D078-47BA-AA86-233396617338}" type="datetimeFigureOut">
              <a:rPr lang="en-US" smtClean="0"/>
              <a:t>2/1/2016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A09D1-57EF-4019-9E1C-6A50F330B5D7}" type="slidenum">
              <a:rPr lang="en-US" smtClean="0"/>
              <a:t>‹#›</a:t>
            </a:fld>
            <a:endParaRPr lang="en-US"/>
          </a:p>
        </p:txBody>
      </p:sp>
    </p:spTree>
    <p:extLst>
      <p:ext uri="{BB962C8B-B14F-4D97-AF65-F5344CB8AC3E}">
        <p14:creationId xmlns:p14="http://schemas.microsoft.com/office/powerpoint/2010/main" val="3964728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5J67xJKpB6c" TargetMode="External"/><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105"/>
          <a:stretch/>
        </p:blipFill>
        <p:spPr>
          <a:xfrm>
            <a:off x="0" y="890336"/>
            <a:ext cx="12192000" cy="5967663"/>
          </a:xfrm>
          <a:prstGeom prst="rect">
            <a:avLst/>
          </a:prstGeom>
        </p:spPr>
      </p:pic>
      <p:sp>
        <p:nvSpPr>
          <p:cNvPr id="3" name="Subtitle 2"/>
          <p:cNvSpPr>
            <a:spLocks noGrp="1"/>
          </p:cNvSpPr>
          <p:nvPr>
            <p:ph type="subTitle" idx="1"/>
          </p:nvPr>
        </p:nvSpPr>
        <p:spPr>
          <a:xfrm>
            <a:off x="0" y="124466"/>
            <a:ext cx="5394158" cy="231134"/>
          </a:xfrm>
        </p:spPr>
        <p:txBody>
          <a:bodyPr>
            <a:noAutofit/>
          </a:bodyPr>
          <a:lstStyle/>
          <a:p>
            <a:r>
              <a:rPr lang="en-US" sz="4000" dirty="0" smtClean="0">
                <a:solidFill>
                  <a:schemeClr val="bg1"/>
                </a:solidFill>
              </a:rPr>
              <a:t>Customer Service</a:t>
            </a:r>
            <a:endParaRPr lang="en-US" sz="4000" dirty="0">
              <a:solidFill>
                <a:schemeClr val="bg1"/>
              </a:solidFill>
            </a:endParaRPr>
          </a:p>
        </p:txBody>
      </p:sp>
    </p:spTree>
    <p:extLst>
      <p:ext uri="{BB962C8B-B14F-4D97-AF65-F5344CB8AC3E}">
        <p14:creationId xmlns:p14="http://schemas.microsoft.com/office/powerpoint/2010/main" val="3910826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24466"/>
            <a:ext cx="5394158" cy="231134"/>
          </a:xfrm>
        </p:spPr>
        <p:txBody>
          <a:bodyPr>
            <a:noAutofit/>
          </a:bodyPr>
          <a:lstStyle/>
          <a:p>
            <a:r>
              <a:rPr lang="en-US" sz="4000" dirty="0" smtClean="0">
                <a:solidFill>
                  <a:schemeClr val="bg1"/>
                </a:solidFill>
              </a:rPr>
              <a:t>Customer Service</a:t>
            </a:r>
            <a:endParaRPr lang="en-US" sz="4000" dirty="0">
              <a:solidFill>
                <a:schemeClr val="bg1"/>
              </a:solidFill>
            </a:endParaRPr>
          </a:p>
        </p:txBody>
      </p:sp>
      <p:pic>
        <p:nvPicPr>
          <p:cNvPr id="1026" name="Picture 2" descr="http://www.hnhblhin.on.ca/~/media/sites/hnhb/uploadedimages/Public_Community/Planning_and_Integration/Approach_to_Health_System_Improvement/Triple%20aim%20triangle%20with%20bullsey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575" y="890336"/>
            <a:ext cx="7376745" cy="5659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603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4000" y="16933"/>
            <a:ext cx="6299200" cy="637534"/>
          </a:xfrm>
        </p:spPr>
        <p:txBody>
          <a:bodyPr>
            <a:noAutofit/>
          </a:bodyPr>
          <a:lstStyle/>
          <a:p>
            <a:r>
              <a:rPr lang="en-US" sz="4000" dirty="0" smtClean="0">
                <a:solidFill>
                  <a:schemeClr val="bg1"/>
                </a:solidFill>
              </a:rPr>
              <a:t>What is Customer Service?</a:t>
            </a:r>
            <a:endParaRPr lang="en-US" sz="4000" dirty="0">
              <a:solidFill>
                <a:schemeClr val="bg1"/>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2094" b="2756"/>
          <a:stretch/>
        </p:blipFill>
        <p:spPr>
          <a:xfrm>
            <a:off x="-1" y="709862"/>
            <a:ext cx="12192001" cy="61383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8578" y="0"/>
            <a:ext cx="1303421" cy="704486"/>
          </a:xfrm>
          <a:prstGeom prst="rect">
            <a:avLst/>
          </a:prstGeom>
        </p:spPr>
      </p:pic>
    </p:spTree>
    <p:extLst>
      <p:ext uri="{BB962C8B-B14F-4D97-AF65-F5344CB8AC3E}">
        <p14:creationId xmlns:p14="http://schemas.microsoft.com/office/powerpoint/2010/main" val="359152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181504"/>
            <a:ext cx="7281334" cy="6337829"/>
          </a:xfrm>
        </p:spPr>
        <p:txBody>
          <a:bodyPr>
            <a:normAutofit/>
          </a:bodyPr>
          <a:lstStyle/>
          <a:p>
            <a:pPr algn="l"/>
            <a:r>
              <a:rPr lang="en-US" sz="4000" dirty="0" smtClean="0">
                <a:solidFill>
                  <a:schemeClr val="bg1"/>
                </a:solidFill>
              </a:rPr>
              <a:t>  Why?</a:t>
            </a:r>
          </a:p>
          <a:p>
            <a:endParaRPr lang="en-US" dirty="0" smtClean="0">
              <a:solidFill>
                <a:schemeClr val="bg1"/>
              </a:solidFill>
            </a:endParaRPr>
          </a:p>
          <a:p>
            <a:pPr marL="342900" indent="-342900" algn="l">
              <a:buFont typeface="Arial" panose="020B0604020202020204" pitchFamily="34" charset="0"/>
              <a:buChar char="•"/>
            </a:pPr>
            <a:r>
              <a:rPr lang="en-US" sz="2800" dirty="0" smtClean="0">
                <a:solidFill>
                  <a:schemeClr val="bg1"/>
                </a:solidFill>
              </a:rPr>
              <a:t>If you can prevent 5% off your customers from leaving, you can increase your bottom line profit by 25-95%</a:t>
            </a:r>
          </a:p>
          <a:p>
            <a:pPr algn="l"/>
            <a:endParaRPr lang="en-US" sz="2800" dirty="0" smtClean="0">
              <a:solidFill>
                <a:schemeClr val="bg1"/>
              </a:solidFill>
            </a:endParaRPr>
          </a:p>
          <a:p>
            <a:pPr marL="342900" indent="-342900" algn="l">
              <a:buFont typeface="Arial" panose="020B0604020202020204" pitchFamily="34" charset="0"/>
              <a:buChar char="•"/>
            </a:pPr>
            <a:r>
              <a:rPr lang="en-US" sz="2800" dirty="0" smtClean="0">
                <a:solidFill>
                  <a:schemeClr val="bg1"/>
                </a:solidFill>
              </a:rPr>
              <a:t>The average American business loses 15% of its customer base each year. </a:t>
            </a:r>
          </a:p>
          <a:p>
            <a:pPr algn="l"/>
            <a:endParaRPr lang="en-US" sz="2800" dirty="0" smtClean="0">
              <a:solidFill>
                <a:schemeClr val="bg1"/>
              </a:solidFill>
            </a:endParaRPr>
          </a:p>
          <a:p>
            <a:pPr marL="342900" indent="-342900" algn="l">
              <a:buFont typeface="Arial" panose="020B0604020202020204" pitchFamily="34" charset="0"/>
              <a:buChar char="•"/>
            </a:pPr>
            <a:r>
              <a:rPr lang="en-US" sz="2800" dirty="0" smtClean="0">
                <a:solidFill>
                  <a:schemeClr val="bg1"/>
                </a:solidFill>
              </a:rPr>
              <a:t>70% of the customers who left a business did so because of service. </a:t>
            </a:r>
          </a:p>
          <a:p>
            <a:pPr algn="l"/>
            <a:r>
              <a:rPr lang="en-US" dirty="0" smtClean="0">
                <a:solidFill>
                  <a:schemeClr val="bg1"/>
                </a:solidFill>
              </a:rPr>
              <a:t>                                                   - </a:t>
            </a:r>
            <a:r>
              <a:rPr lang="en-US" i="1" dirty="0">
                <a:solidFill>
                  <a:schemeClr val="bg1"/>
                </a:solidFill>
              </a:rPr>
              <a:t>Harvard Business review</a:t>
            </a:r>
          </a:p>
          <a:p>
            <a:pPr algn="l"/>
            <a:endParaRPr lang="en-US" dirty="0">
              <a:solidFill>
                <a:schemeClr val="bg1"/>
              </a:solidFill>
            </a:endParaRPr>
          </a:p>
          <a:p>
            <a:pPr marL="342900" indent="-342900" algn="l">
              <a:buFont typeface="Arial" panose="020B0604020202020204" pitchFamily="34" charset="0"/>
              <a:buChar char="•"/>
            </a:pPr>
            <a:endParaRPr lang="en-US" dirty="0" smtClean="0"/>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850" y="0"/>
            <a:ext cx="4629150" cy="6858000"/>
          </a:xfrm>
          <a:prstGeom prst="rect">
            <a:avLst/>
          </a:prstGeom>
        </p:spPr>
      </p:pic>
    </p:spTree>
    <p:extLst>
      <p:ext uri="{BB962C8B-B14F-4D97-AF65-F5344CB8AC3E}">
        <p14:creationId xmlns:p14="http://schemas.microsoft.com/office/powerpoint/2010/main" val="144545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850" y="0"/>
            <a:ext cx="4629150" cy="6858000"/>
          </a:xfrm>
          <a:prstGeom prst="rect">
            <a:avLst/>
          </a:prstGeom>
        </p:spPr>
      </p:pic>
      <p:sp>
        <p:nvSpPr>
          <p:cNvPr id="4" name="Subtitle 3"/>
          <p:cNvSpPr>
            <a:spLocks noGrp="1"/>
          </p:cNvSpPr>
          <p:nvPr>
            <p:ph type="subTitle" idx="1"/>
          </p:nvPr>
        </p:nvSpPr>
        <p:spPr>
          <a:xfrm>
            <a:off x="176980" y="1773238"/>
            <a:ext cx="7157884" cy="1655762"/>
          </a:xfrm>
        </p:spPr>
        <p:txBody>
          <a:bodyPr>
            <a:normAutofit/>
          </a:bodyPr>
          <a:lstStyle/>
          <a:p>
            <a:r>
              <a:rPr lang="en-US" sz="3200" dirty="0" smtClean="0">
                <a:solidFill>
                  <a:schemeClr val="bg1"/>
                </a:solidFill>
                <a:hlinkClick r:id="rId3"/>
              </a:rPr>
              <a:t>What if airlines operated like healthcare</a:t>
            </a:r>
            <a:r>
              <a:rPr lang="en-US" sz="3200" dirty="0" smtClean="0">
                <a:solidFill>
                  <a:schemeClr val="bg1"/>
                </a:solidFill>
              </a:rPr>
              <a:t>?</a:t>
            </a:r>
            <a:endParaRPr lang="en-US" sz="3200" dirty="0">
              <a:solidFill>
                <a:schemeClr val="bg1"/>
              </a:solidFill>
            </a:endParaRPr>
          </a:p>
        </p:txBody>
      </p:sp>
    </p:spTree>
    <p:extLst>
      <p:ext uri="{BB962C8B-B14F-4D97-AF65-F5344CB8AC3E}">
        <p14:creationId xmlns:p14="http://schemas.microsoft.com/office/powerpoint/2010/main" val="2605178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41929" y="728849"/>
            <a:ext cx="9144000" cy="4035891"/>
          </a:xfrm>
        </p:spPr>
        <p:txBody>
          <a:bodyPr>
            <a:noAutofit/>
          </a:bodyPr>
          <a:lstStyle/>
          <a:p>
            <a:r>
              <a:rPr lang="en-US" sz="4000" dirty="0" smtClean="0">
                <a:solidFill>
                  <a:schemeClr val="bg1"/>
                </a:solidFill>
              </a:rPr>
              <a:t>ACA has created new opportunities for our tribal members “a double edged sword”</a:t>
            </a:r>
          </a:p>
          <a:p>
            <a:endParaRPr lang="en-US" sz="4000" dirty="0" smtClean="0">
              <a:solidFill>
                <a:schemeClr val="bg1"/>
              </a:solidFill>
            </a:endParaRPr>
          </a:p>
          <a:p>
            <a:r>
              <a:rPr lang="en-US" sz="4000" dirty="0" smtClean="0">
                <a:solidFill>
                  <a:schemeClr val="bg1"/>
                </a:solidFill>
              </a:rPr>
              <a:t>The way payment models are changing</a:t>
            </a:r>
          </a:p>
          <a:p>
            <a:r>
              <a:rPr lang="en-US" sz="4000" dirty="0" smtClean="0">
                <a:solidFill>
                  <a:schemeClr val="bg1"/>
                </a:solidFill>
              </a:rPr>
              <a:t>“Keeping up with the Kaisers” is the way forward </a:t>
            </a:r>
          </a:p>
          <a:p>
            <a:endParaRPr lang="en-US" sz="4000" dirty="0">
              <a:solidFill>
                <a:schemeClr val="bg1"/>
              </a:solidFill>
            </a:endParaRPr>
          </a:p>
          <a:p>
            <a:endParaRPr lang="en-US" sz="4000" dirty="0" smtClean="0">
              <a:solidFill>
                <a:schemeClr val="bg1"/>
              </a:solidFill>
            </a:endParaRPr>
          </a:p>
          <a:p>
            <a:endParaRPr lang="en-US" sz="4000" dirty="0">
              <a:solidFill>
                <a:schemeClr val="bg1"/>
              </a:solidFill>
            </a:endParaRPr>
          </a:p>
          <a:p>
            <a:endParaRPr lang="en-US" sz="4000" dirty="0">
              <a:solidFill>
                <a:schemeClr val="bg1"/>
              </a:solidFill>
            </a:endParaRPr>
          </a:p>
        </p:txBody>
      </p:sp>
    </p:spTree>
    <p:extLst>
      <p:ext uri="{BB962C8B-B14F-4D97-AF65-F5344CB8AC3E}">
        <p14:creationId xmlns:p14="http://schemas.microsoft.com/office/powerpoint/2010/main" val="1950668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41929" y="728849"/>
            <a:ext cx="9144000" cy="4035891"/>
          </a:xfrm>
        </p:spPr>
        <p:txBody>
          <a:bodyPr>
            <a:noAutofit/>
          </a:bodyPr>
          <a:lstStyle/>
          <a:p>
            <a:r>
              <a:rPr lang="en-US" sz="4000" dirty="0" smtClean="0">
                <a:solidFill>
                  <a:schemeClr val="bg1"/>
                </a:solidFill>
              </a:rPr>
              <a:t>ACA has created new opportunities for our tribal members “a double edged sword”</a:t>
            </a:r>
          </a:p>
          <a:p>
            <a:endParaRPr lang="en-US" sz="4000" dirty="0" smtClean="0">
              <a:solidFill>
                <a:schemeClr val="bg1"/>
              </a:solidFill>
            </a:endParaRPr>
          </a:p>
          <a:p>
            <a:r>
              <a:rPr lang="en-US" sz="4000" dirty="0" smtClean="0">
                <a:solidFill>
                  <a:schemeClr val="bg1"/>
                </a:solidFill>
              </a:rPr>
              <a:t>The way payment models are changing</a:t>
            </a:r>
          </a:p>
          <a:p>
            <a:r>
              <a:rPr lang="en-US" sz="4000" dirty="0" smtClean="0">
                <a:solidFill>
                  <a:schemeClr val="bg1"/>
                </a:solidFill>
              </a:rPr>
              <a:t>“Keeping up with the Kaisers” is the way forward </a:t>
            </a:r>
          </a:p>
          <a:p>
            <a:endParaRPr lang="en-US" sz="4000" dirty="0">
              <a:solidFill>
                <a:schemeClr val="bg1"/>
              </a:solidFill>
            </a:endParaRPr>
          </a:p>
          <a:p>
            <a:endParaRPr lang="en-US" sz="4000" dirty="0" smtClean="0">
              <a:solidFill>
                <a:schemeClr val="bg1"/>
              </a:solidFill>
            </a:endParaRPr>
          </a:p>
          <a:p>
            <a:endParaRPr lang="en-US" sz="4000" dirty="0">
              <a:solidFill>
                <a:schemeClr val="bg1"/>
              </a:solidFill>
            </a:endParaRPr>
          </a:p>
          <a:p>
            <a:endParaRPr lang="en-US" sz="4000" dirty="0">
              <a:solidFill>
                <a:schemeClr val="bg1"/>
              </a:solidFill>
            </a:endParaRPr>
          </a:p>
        </p:txBody>
      </p:sp>
    </p:spTree>
    <p:extLst>
      <p:ext uri="{BB962C8B-B14F-4D97-AF65-F5344CB8AC3E}">
        <p14:creationId xmlns:p14="http://schemas.microsoft.com/office/powerpoint/2010/main" val="173560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41929" y="728849"/>
            <a:ext cx="9144000" cy="5277504"/>
          </a:xfrm>
        </p:spPr>
        <p:txBody>
          <a:bodyPr>
            <a:noAutofit/>
          </a:bodyPr>
          <a:lstStyle/>
          <a:p>
            <a:r>
              <a:rPr lang="en-US" sz="4000" dirty="0" smtClean="0">
                <a:solidFill>
                  <a:schemeClr val="bg1"/>
                </a:solidFill>
              </a:rPr>
              <a:t>New leadership opportunities</a:t>
            </a:r>
          </a:p>
          <a:p>
            <a:r>
              <a:rPr lang="en-US" sz="4000" dirty="0" smtClean="0">
                <a:solidFill>
                  <a:schemeClr val="bg1"/>
                </a:solidFill>
              </a:rPr>
              <a:t>Contract Support</a:t>
            </a:r>
          </a:p>
          <a:p>
            <a:endParaRPr lang="en-US" sz="4000" dirty="0" smtClean="0">
              <a:solidFill>
                <a:schemeClr val="bg1"/>
              </a:solidFill>
            </a:endParaRPr>
          </a:p>
          <a:p>
            <a:r>
              <a:rPr lang="en-US" sz="2800" dirty="0">
                <a:solidFill>
                  <a:schemeClr val="bg1"/>
                </a:solidFill>
              </a:rPr>
              <a:t>President Obama took action no previous United States president has done by promoting to move a portion of federal funding for American Indian tribes from “discretionary” to “mandatory non-discretionary.” This means that the devastating impacts of sequestration in recent years will no longer affect Contract Support Cost (CSC) which is a fee of sorts on top of federal funding for the administration of Indian Health Service and Bureau of Indian Affairs funding</a:t>
            </a:r>
            <a:r>
              <a:rPr lang="en-US" sz="4000" dirty="0"/>
              <a:t>.</a:t>
            </a:r>
            <a:endParaRPr lang="en-US" sz="4000" dirty="0">
              <a:solidFill>
                <a:schemeClr val="bg1"/>
              </a:solidFill>
            </a:endParaRPr>
          </a:p>
          <a:p>
            <a:endParaRPr lang="en-US" sz="4000" dirty="0">
              <a:solidFill>
                <a:schemeClr val="bg1"/>
              </a:solidFill>
            </a:endParaRPr>
          </a:p>
        </p:txBody>
      </p:sp>
    </p:spTree>
    <p:extLst>
      <p:ext uri="{BB962C8B-B14F-4D97-AF65-F5344CB8AC3E}">
        <p14:creationId xmlns:p14="http://schemas.microsoft.com/office/powerpoint/2010/main" val="1453885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6999" y="181505"/>
            <a:ext cx="9626601" cy="919162"/>
          </a:xfrm>
        </p:spPr>
        <p:txBody>
          <a:bodyPr>
            <a:normAutofit/>
          </a:bodyPr>
          <a:lstStyle/>
          <a:p>
            <a:pPr algn="l"/>
            <a:r>
              <a:rPr lang="en-US" sz="4000" dirty="0" smtClean="0">
                <a:solidFill>
                  <a:schemeClr val="bg1"/>
                </a:solidFill>
              </a:rPr>
              <a:t>Do you know your customer? </a:t>
            </a:r>
            <a:endParaRPr lang="en-US" dirty="0" smtClean="0"/>
          </a:p>
          <a:p>
            <a:pPr marL="342900" indent="-342900" algn="l">
              <a:buFont typeface="Arial" panose="020B0604020202020204" pitchFamily="34" charset="0"/>
              <a:buChar char="•"/>
            </a:pPr>
            <a:endParaRPr lang="en-US" dirty="0" smtClean="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402" r="2475"/>
          <a:stretch/>
        </p:blipFill>
        <p:spPr>
          <a:xfrm>
            <a:off x="-1" y="846666"/>
            <a:ext cx="12173299" cy="601133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5520" y="0"/>
            <a:ext cx="1566480" cy="846666"/>
          </a:xfrm>
          <a:prstGeom prst="rect">
            <a:avLst/>
          </a:prstGeom>
        </p:spPr>
      </p:pic>
    </p:spTree>
    <p:extLst>
      <p:ext uri="{BB962C8B-B14F-4D97-AF65-F5344CB8AC3E}">
        <p14:creationId xmlns:p14="http://schemas.microsoft.com/office/powerpoint/2010/main" val="2911059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000" y="215371"/>
            <a:ext cx="3784600" cy="5863695"/>
          </a:xfrm>
        </p:spPr>
        <p:txBody>
          <a:bodyPr>
            <a:normAutofit lnSpcReduction="10000"/>
          </a:bodyPr>
          <a:lstStyle/>
          <a:p>
            <a:pPr algn="l"/>
            <a:r>
              <a:rPr lang="en-US" sz="4000" dirty="0" smtClean="0">
                <a:solidFill>
                  <a:schemeClr val="bg1"/>
                </a:solidFill>
              </a:rPr>
              <a:t>Active </a:t>
            </a:r>
          </a:p>
          <a:p>
            <a:pPr algn="l"/>
            <a:r>
              <a:rPr lang="en-US" sz="4000" dirty="0" smtClean="0">
                <a:solidFill>
                  <a:schemeClr val="bg1"/>
                </a:solidFill>
              </a:rPr>
              <a:t>listening?</a:t>
            </a:r>
          </a:p>
          <a:p>
            <a:pPr algn="l"/>
            <a:endParaRPr lang="en-US" dirty="0" smtClean="0">
              <a:solidFill>
                <a:schemeClr val="bg1"/>
              </a:solidFill>
            </a:endParaRPr>
          </a:p>
          <a:p>
            <a:pPr marL="342900" indent="-342900" algn="l">
              <a:buFont typeface="Arial" panose="020B0604020202020204" pitchFamily="34" charset="0"/>
              <a:buChar char="•"/>
            </a:pPr>
            <a:r>
              <a:rPr lang="en-US" dirty="0" smtClean="0">
                <a:solidFill>
                  <a:schemeClr val="bg1"/>
                </a:solidFill>
              </a:rPr>
              <a:t>Smile</a:t>
            </a:r>
          </a:p>
          <a:p>
            <a:pPr marL="342900" indent="-342900" algn="l">
              <a:buFont typeface="Arial" panose="020B0604020202020204" pitchFamily="34" charset="0"/>
              <a:buChar char="•"/>
            </a:pPr>
            <a:r>
              <a:rPr lang="en-US" dirty="0" smtClean="0">
                <a:solidFill>
                  <a:schemeClr val="bg1"/>
                </a:solidFill>
              </a:rPr>
              <a:t>Use open questions</a:t>
            </a:r>
          </a:p>
          <a:p>
            <a:pPr marL="342900" indent="-342900" algn="l">
              <a:buFont typeface="Arial" panose="020B0604020202020204" pitchFamily="34" charset="0"/>
              <a:buChar char="•"/>
            </a:pPr>
            <a:r>
              <a:rPr lang="en-US" dirty="0" smtClean="0">
                <a:solidFill>
                  <a:schemeClr val="bg1"/>
                </a:solidFill>
              </a:rPr>
              <a:t>Avoid bias</a:t>
            </a:r>
          </a:p>
          <a:p>
            <a:pPr marL="342900" indent="-342900" algn="l">
              <a:buFont typeface="Arial" panose="020B0604020202020204" pitchFamily="34" charset="0"/>
              <a:buChar char="•"/>
            </a:pPr>
            <a:r>
              <a:rPr lang="en-US" dirty="0" smtClean="0">
                <a:solidFill>
                  <a:schemeClr val="bg1"/>
                </a:solidFill>
              </a:rPr>
              <a:t>Reflect</a:t>
            </a:r>
          </a:p>
          <a:p>
            <a:pPr marL="342900" indent="-342900" algn="l">
              <a:buFont typeface="Arial" panose="020B0604020202020204" pitchFamily="34" charset="0"/>
              <a:buChar char="•"/>
            </a:pPr>
            <a:r>
              <a:rPr lang="en-US" dirty="0" smtClean="0">
                <a:solidFill>
                  <a:schemeClr val="bg1"/>
                </a:solidFill>
              </a:rPr>
              <a:t>Probe</a:t>
            </a:r>
          </a:p>
          <a:p>
            <a:pPr marL="342900" indent="-342900" algn="l">
              <a:buFont typeface="Arial" panose="020B0604020202020204" pitchFamily="34" charset="0"/>
              <a:buChar char="•"/>
            </a:pPr>
            <a:r>
              <a:rPr lang="en-US" dirty="0" smtClean="0">
                <a:solidFill>
                  <a:schemeClr val="bg1"/>
                </a:solidFill>
              </a:rPr>
              <a:t>Avoid distraction</a:t>
            </a:r>
          </a:p>
          <a:p>
            <a:pPr marL="342900" indent="-342900" algn="l">
              <a:buFont typeface="Arial" panose="020B0604020202020204" pitchFamily="34" charset="0"/>
              <a:buChar char="•"/>
            </a:pPr>
            <a:r>
              <a:rPr lang="en-US" dirty="0" smtClean="0">
                <a:solidFill>
                  <a:schemeClr val="bg1"/>
                </a:solidFill>
              </a:rPr>
              <a:t>Clarify</a:t>
            </a:r>
          </a:p>
          <a:p>
            <a:pPr marL="342900" indent="-342900" algn="l">
              <a:buFont typeface="Arial" panose="020B0604020202020204" pitchFamily="34" charset="0"/>
              <a:buChar char="•"/>
            </a:pPr>
            <a:r>
              <a:rPr lang="en-US" dirty="0" smtClean="0">
                <a:solidFill>
                  <a:schemeClr val="bg1"/>
                </a:solidFill>
              </a:rPr>
              <a:t>Summarize</a:t>
            </a:r>
          </a:p>
          <a:p>
            <a:pPr marL="342900" indent="-342900" algn="l">
              <a:buFont typeface="Arial" panose="020B0604020202020204" pitchFamily="34" charset="0"/>
              <a:buChar char="•"/>
            </a:pPr>
            <a:r>
              <a:rPr lang="en-US" dirty="0" smtClean="0">
                <a:solidFill>
                  <a:schemeClr val="bg1"/>
                </a:solidFill>
              </a:rPr>
              <a:t>Listen for feelings</a:t>
            </a:r>
          </a:p>
          <a:p>
            <a:pPr marL="342900" indent="-342900" algn="l">
              <a:buFont typeface="Arial" panose="020B0604020202020204" pitchFamily="34" charset="0"/>
              <a:buChar char="•"/>
            </a:pPr>
            <a:endParaRPr lang="en-US" dirty="0" smtClean="0"/>
          </a:p>
          <a:p>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7616"/>
          <a:stretch/>
        </p:blipFill>
        <p:spPr>
          <a:xfrm>
            <a:off x="3335867" y="33866"/>
            <a:ext cx="8856133" cy="6824134"/>
          </a:xfrm>
          <a:prstGeom prst="rect">
            <a:avLst/>
          </a:prstGeom>
        </p:spPr>
      </p:pic>
    </p:spTree>
    <p:extLst>
      <p:ext uri="{BB962C8B-B14F-4D97-AF65-F5344CB8AC3E}">
        <p14:creationId xmlns:p14="http://schemas.microsoft.com/office/powerpoint/2010/main" val="153735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11333" y="2582266"/>
            <a:ext cx="5571067" cy="1715028"/>
          </a:xfrm>
        </p:spPr>
        <p:txBody>
          <a:bodyPr>
            <a:noAutofit/>
          </a:bodyPr>
          <a:lstStyle/>
          <a:p>
            <a:pPr algn="l"/>
            <a:r>
              <a:rPr lang="en-US" sz="4000" dirty="0" smtClean="0">
                <a:solidFill>
                  <a:schemeClr val="bg1"/>
                </a:solidFill>
              </a:rPr>
              <a:t>How does this picture make you feel?</a:t>
            </a:r>
            <a:endParaRPr lang="en-US" sz="4000" dirty="0">
              <a:solidFill>
                <a:schemeClr val="bg1"/>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4319"/>
          <a:stretch/>
        </p:blipFill>
        <p:spPr>
          <a:xfrm>
            <a:off x="0" y="-1"/>
            <a:ext cx="4910667" cy="6879563"/>
          </a:xfrm>
          <a:prstGeom prst="rect">
            <a:avLst/>
          </a:prstGeom>
        </p:spPr>
      </p:pic>
    </p:spTree>
    <p:extLst>
      <p:ext uri="{BB962C8B-B14F-4D97-AF65-F5344CB8AC3E}">
        <p14:creationId xmlns:p14="http://schemas.microsoft.com/office/powerpoint/2010/main" val="1115741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32933" y="1998134"/>
            <a:ext cx="10430933" cy="2777066"/>
          </a:xfrm>
        </p:spPr>
        <p:txBody>
          <a:bodyPr>
            <a:normAutofit/>
          </a:bodyPr>
          <a:lstStyle/>
          <a:p>
            <a:r>
              <a:rPr lang="en-US" sz="5400" dirty="0" smtClean="0">
                <a:solidFill>
                  <a:schemeClr val="bg1"/>
                </a:solidFill>
              </a:rPr>
              <a:t>Do you know who is considered the leader in customer service excellence?</a:t>
            </a:r>
            <a:endParaRPr lang="en-US" sz="5400" dirty="0"/>
          </a:p>
        </p:txBody>
      </p:sp>
    </p:spTree>
    <p:extLst>
      <p:ext uri="{BB962C8B-B14F-4D97-AF65-F5344CB8AC3E}">
        <p14:creationId xmlns:p14="http://schemas.microsoft.com/office/powerpoint/2010/main" val="3210498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152400"/>
            <a:ext cx="9525000" cy="6553200"/>
          </a:xfrm>
          <a:prstGeom prst="rect">
            <a:avLst/>
          </a:prstGeom>
        </p:spPr>
      </p:pic>
    </p:spTree>
    <p:extLst>
      <p:ext uri="{BB962C8B-B14F-4D97-AF65-F5344CB8AC3E}">
        <p14:creationId xmlns:p14="http://schemas.microsoft.com/office/powerpoint/2010/main" val="2534891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575734" y="762000"/>
            <a:ext cx="11108266" cy="4401205"/>
          </a:xfrm>
          <a:prstGeom prst="rect">
            <a:avLst/>
          </a:prstGeom>
        </p:spPr>
        <p:txBody>
          <a:bodyPr wrap="square">
            <a:spAutoFit/>
          </a:bodyPr>
          <a:lstStyle/>
          <a:p>
            <a:r>
              <a:rPr lang="en-US" sz="4000" b="1" dirty="0">
                <a:solidFill>
                  <a:schemeClr val="bg1"/>
                </a:solidFill>
                <a:latin typeface="Calibri" panose="020F0502020204030204" pitchFamily="34" charset="0"/>
              </a:rPr>
              <a:t>Ritz-Carlton Gold Standards </a:t>
            </a:r>
            <a:endParaRPr lang="en-US" sz="4000" dirty="0">
              <a:solidFill>
                <a:schemeClr val="bg1"/>
              </a:solidFill>
              <a:latin typeface="Calibri" panose="020F0502020204030204" pitchFamily="34" charset="0"/>
            </a:endParaRPr>
          </a:p>
          <a:p>
            <a:r>
              <a:rPr lang="en-US" sz="4000" dirty="0">
                <a:solidFill>
                  <a:schemeClr val="bg1"/>
                </a:solidFill>
                <a:latin typeface="Calibri" panose="020F0502020204030204" pitchFamily="34" charset="0"/>
              </a:rPr>
              <a:t> </a:t>
            </a:r>
          </a:p>
          <a:p>
            <a:r>
              <a:rPr lang="en-US" sz="4000" dirty="0">
                <a:solidFill>
                  <a:schemeClr val="bg1"/>
                </a:solidFill>
                <a:latin typeface="Calibri" panose="020F0502020204030204" pitchFamily="34" charset="0"/>
              </a:rPr>
              <a:t>Our Gold Standards are the foundation of The Ritz-Carlton Hotel Company, </a:t>
            </a:r>
            <a:r>
              <a:rPr lang="en-US" sz="4000" dirty="0" smtClean="0">
                <a:solidFill>
                  <a:schemeClr val="bg1"/>
                </a:solidFill>
                <a:latin typeface="Calibri" panose="020F0502020204030204" pitchFamily="34" charset="0"/>
              </a:rPr>
              <a:t>encompass </a:t>
            </a:r>
            <a:r>
              <a:rPr lang="en-US" sz="4000" dirty="0">
                <a:solidFill>
                  <a:schemeClr val="bg1"/>
                </a:solidFill>
                <a:latin typeface="Calibri" panose="020F0502020204030204" pitchFamily="34" charset="0"/>
              </a:rPr>
              <a:t>the values and philosophy by which we operate and include </a:t>
            </a:r>
            <a:r>
              <a:rPr lang="en-US" sz="4000" u="sng" dirty="0">
                <a:solidFill>
                  <a:schemeClr val="bg1"/>
                </a:solidFill>
                <a:latin typeface="Calibri" panose="020F0502020204030204" pitchFamily="34" charset="0"/>
              </a:rPr>
              <a:t>The Credo,</a:t>
            </a:r>
            <a:r>
              <a:rPr lang="en-US" sz="4000" dirty="0">
                <a:solidFill>
                  <a:schemeClr val="bg1"/>
                </a:solidFill>
                <a:latin typeface="Calibri" panose="020F0502020204030204" pitchFamily="34" charset="0"/>
              </a:rPr>
              <a:t>  </a:t>
            </a:r>
            <a:r>
              <a:rPr lang="en-US" sz="4000" u="sng" dirty="0">
                <a:solidFill>
                  <a:schemeClr val="bg1"/>
                </a:solidFill>
                <a:latin typeface="Calibri" panose="020F0502020204030204" pitchFamily="34" charset="0"/>
              </a:rPr>
              <a:t>The Motto</a:t>
            </a:r>
            <a:r>
              <a:rPr lang="en-US" sz="4000" dirty="0">
                <a:solidFill>
                  <a:schemeClr val="bg1"/>
                </a:solidFill>
                <a:latin typeface="Calibri" panose="020F0502020204030204" pitchFamily="34" charset="0"/>
              </a:rPr>
              <a:t>, </a:t>
            </a:r>
            <a:r>
              <a:rPr lang="en-US" sz="4000" u="sng" dirty="0">
                <a:solidFill>
                  <a:schemeClr val="bg1"/>
                </a:solidFill>
                <a:latin typeface="Calibri" panose="020F0502020204030204" pitchFamily="34" charset="0"/>
              </a:rPr>
              <a:t>The Three Steps of Service</a:t>
            </a:r>
            <a:r>
              <a:rPr lang="en-US" sz="4000" dirty="0">
                <a:solidFill>
                  <a:schemeClr val="bg1"/>
                </a:solidFill>
                <a:latin typeface="Calibri" panose="020F0502020204030204" pitchFamily="34" charset="0"/>
              </a:rPr>
              <a:t>, </a:t>
            </a:r>
            <a:r>
              <a:rPr lang="en-US" sz="4000" u="sng" dirty="0">
                <a:solidFill>
                  <a:schemeClr val="bg1"/>
                </a:solidFill>
                <a:latin typeface="Calibri" panose="020F0502020204030204" pitchFamily="34" charset="0"/>
              </a:rPr>
              <a:t>The Basics,</a:t>
            </a:r>
            <a:r>
              <a:rPr lang="en-US" sz="4000" dirty="0">
                <a:solidFill>
                  <a:schemeClr val="bg1"/>
                </a:solidFill>
                <a:latin typeface="Calibri" panose="020F0502020204030204" pitchFamily="34" charset="0"/>
              </a:rPr>
              <a:t> and </a:t>
            </a:r>
            <a:r>
              <a:rPr lang="en-US" sz="4000" u="sng" dirty="0">
                <a:solidFill>
                  <a:schemeClr val="bg1"/>
                </a:solidFill>
                <a:latin typeface="Calibri" panose="020F0502020204030204" pitchFamily="34" charset="0"/>
              </a:rPr>
              <a:t>The Employee Promise. </a:t>
            </a:r>
            <a:endParaRPr lang="en-US" sz="4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461987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3623" b="18070"/>
          <a:stretch/>
        </p:blipFill>
        <p:spPr>
          <a:xfrm>
            <a:off x="1435718" y="1941987"/>
            <a:ext cx="9103945" cy="3981135"/>
          </a:xfrm>
          <a:prstGeom prst="rect">
            <a:avLst/>
          </a:prstGeom>
        </p:spPr>
      </p:pic>
      <p:sp>
        <p:nvSpPr>
          <p:cNvPr id="4" name="Rectangle 3"/>
          <p:cNvSpPr/>
          <p:nvPr/>
        </p:nvSpPr>
        <p:spPr>
          <a:xfrm>
            <a:off x="1255244" y="525834"/>
            <a:ext cx="6907073" cy="707886"/>
          </a:xfrm>
          <a:prstGeom prst="rect">
            <a:avLst/>
          </a:prstGeom>
        </p:spPr>
        <p:txBody>
          <a:bodyPr wrap="square">
            <a:spAutoFit/>
          </a:bodyPr>
          <a:lstStyle/>
          <a:p>
            <a:r>
              <a:rPr lang="en-US" sz="4000" dirty="0">
                <a:solidFill>
                  <a:schemeClr val="bg1"/>
                </a:solidFill>
                <a:latin typeface="Calibri" panose="020F0502020204030204" pitchFamily="34" charset="0"/>
              </a:rPr>
              <a:t>Ritz-Carlton Gold Standards </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0815" y="525834"/>
            <a:ext cx="1423078" cy="1085097"/>
          </a:xfrm>
          <a:prstGeom prst="rect">
            <a:avLst/>
          </a:prstGeom>
        </p:spPr>
      </p:pic>
    </p:spTree>
    <p:extLst>
      <p:ext uri="{BB962C8B-B14F-4D97-AF65-F5344CB8AC3E}">
        <p14:creationId xmlns:p14="http://schemas.microsoft.com/office/powerpoint/2010/main" val="2574624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63"/>
          <a:stretch/>
        </p:blipFill>
        <p:spPr>
          <a:xfrm>
            <a:off x="1278996" y="0"/>
            <a:ext cx="9428187" cy="6858000"/>
          </a:xfrm>
          <a:prstGeom prst="rect">
            <a:avLst/>
          </a:prstGeom>
        </p:spPr>
      </p:pic>
    </p:spTree>
    <p:extLst>
      <p:ext uri="{BB962C8B-B14F-4D97-AF65-F5344CB8AC3E}">
        <p14:creationId xmlns:p14="http://schemas.microsoft.com/office/powerpoint/2010/main" val="273593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7147" y="452969"/>
            <a:ext cx="3501190" cy="5771193"/>
          </a:xfrm>
          <a:prstGeom prst="rect">
            <a:avLst/>
          </a:prstGeom>
        </p:spPr>
      </p:pic>
    </p:spTree>
    <p:extLst>
      <p:ext uri="{BB962C8B-B14F-4D97-AF65-F5344CB8AC3E}">
        <p14:creationId xmlns:p14="http://schemas.microsoft.com/office/powerpoint/2010/main" val="227381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649706" y="189674"/>
            <a:ext cx="8795084" cy="4093428"/>
          </a:xfrm>
          <a:prstGeom prst="rect">
            <a:avLst/>
          </a:prstGeom>
        </p:spPr>
        <p:txBody>
          <a:bodyPr wrap="square">
            <a:spAutoFit/>
          </a:bodyPr>
          <a:lstStyle/>
          <a:p>
            <a:r>
              <a:rPr lang="en-US" sz="3600" b="1" dirty="0">
                <a:solidFill>
                  <a:schemeClr val="bg1"/>
                </a:solidFill>
                <a:latin typeface="Calibri" panose="020F0502020204030204" pitchFamily="34" charset="0"/>
              </a:rPr>
              <a:t>THREE STEPS OF SERVICE:</a:t>
            </a:r>
            <a:r>
              <a:rPr lang="en-US" sz="3600" dirty="0">
                <a:solidFill>
                  <a:schemeClr val="bg1"/>
                </a:solidFill>
                <a:latin typeface="Calibri" panose="020F0502020204030204" pitchFamily="34" charset="0"/>
              </a:rPr>
              <a:t>   </a:t>
            </a:r>
            <a:endParaRPr lang="en-US" sz="3600" dirty="0" smtClean="0">
              <a:solidFill>
                <a:schemeClr val="bg1"/>
              </a:solidFill>
              <a:latin typeface="Calibri" panose="020F0502020204030204" pitchFamily="34" charset="0"/>
            </a:endParaRPr>
          </a:p>
          <a:p>
            <a:pPr marL="742950" indent="-742950">
              <a:buFont typeface="+mj-lt"/>
              <a:buAutoNum type="arabicPeriod"/>
            </a:pPr>
            <a:endParaRPr lang="en-US" sz="2800" dirty="0">
              <a:solidFill>
                <a:schemeClr val="bg1"/>
              </a:solidFill>
              <a:latin typeface="Calibri" panose="020F0502020204030204" pitchFamily="34" charset="0"/>
            </a:endParaRPr>
          </a:p>
          <a:p>
            <a:pPr marL="1085850" indent="-742950" fontAlgn="ctr">
              <a:buFont typeface="+mj-lt"/>
              <a:buAutoNum type="arabicPeriod"/>
            </a:pPr>
            <a:r>
              <a:rPr lang="en-US" sz="2800" dirty="0">
                <a:solidFill>
                  <a:schemeClr val="bg1"/>
                </a:solidFill>
                <a:latin typeface="Calibri" panose="020F0502020204030204" pitchFamily="34" charset="0"/>
              </a:rPr>
              <a:t>A warm and sincere greeting. Use the guest </a:t>
            </a:r>
            <a:r>
              <a:rPr lang="en-US" sz="2800" b="1" dirty="0">
                <a:solidFill>
                  <a:schemeClr val="bg1"/>
                </a:solidFill>
                <a:latin typeface="Calibri" panose="020F0502020204030204" pitchFamily="34" charset="0"/>
              </a:rPr>
              <a:t>name</a:t>
            </a:r>
            <a:r>
              <a:rPr lang="en-US" sz="2800" dirty="0">
                <a:solidFill>
                  <a:schemeClr val="bg1"/>
                </a:solidFill>
                <a:latin typeface="Calibri" panose="020F0502020204030204" pitchFamily="34" charset="0"/>
              </a:rPr>
              <a:t>, if and when possible.  </a:t>
            </a:r>
            <a:endParaRPr lang="en-US" sz="2800" dirty="0" smtClean="0">
              <a:solidFill>
                <a:schemeClr val="bg1"/>
              </a:solidFill>
              <a:latin typeface="Calibri" panose="020F0502020204030204" pitchFamily="34" charset="0"/>
            </a:endParaRPr>
          </a:p>
          <a:p>
            <a:pPr marL="1085850" indent="-742950" fontAlgn="ctr">
              <a:buFont typeface="+mj-lt"/>
              <a:buAutoNum type="arabicPeriod"/>
            </a:pPr>
            <a:endParaRPr lang="en-US" sz="2800" dirty="0">
              <a:solidFill>
                <a:schemeClr val="bg1"/>
              </a:solidFill>
              <a:latin typeface="Calibri" panose="020F0502020204030204" pitchFamily="34" charset="0"/>
            </a:endParaRPr>
          </a:p>
          <a:p>
            <a:pPr marL="1085850" indent="-742950" fontAlgn="ctr">
              <a:buFont typeface="+mj-lt"/>
              <a:buAutoNum type="arabicPeriod"/>
            </a:pPr>
            <a:r>
              <a:rPr lang="en-US" sz="2800" b="1" dirty="0">
                <a:solidFill>
                  <a:schemeClr val="bg1"/>
                </a:solidFill>
                <a:latin typeface="Calibri" panose="020F0502020204030204" pitchFamily="34" charset="0"/>
              </a:rPr>
              <a:t>Anticipation</a:t>
            </a:r>
            <a:r>
              <a:rPr lang="en-US" sz="2800" dirty="0">
                <a:solidFill>
                  <a:schemeClr val="bg1"/>
                </a:solidFill>
                <a:latin typeface="Calibri" panose="020F0502020204030204" pitchFamily="34" charset="0"/>
              </a:rPr>
              <a:t> and compliance with guest needs</a:t>
            </a:r>
            <a:r>
              <a:rPr lang="en-US" sz="2800" dirty="0" smtClean="0">
                <a:solidFill>
                  <a:schemeClr val="bg1"/>
                </a:solidFill>
                <a:latin typeface="Calibri" panose="020F0502020204030204" pitchFamily="34" charset="0"/>
              </a:rPr>
              <a:t>.</a:t>
            </a:r>
          </a:p>
          <a:p>
            <a:pPr marL="1085850" indent="-742950" fontAlgn="ctr">
              <a:buFont typeface="+mj-lt"/>
              <a:buAutoNum type="arabicPeriod"/>
            </a:pPr>
            <a:endParaRPr lang="en-US" sz="2800" dirty="0">
              <a:solidFill>
                <a:schemeClr val="bg1"/>
              </a:solidFill>
              <a:latin typeface="Calibri" panose="020F0502020204030204" pitchFamily="34" charset="0"/>
            </a:endParaRPr>
          </a:p>
          <a:p>
            <a:pPr marL="1085850" indent="-742950" fontAlgn="ctr">
              <a:buFont typeface="+mj-lt"/>
              <a:buAutoNum type="arabicPeriod"/>
            </a:pPr>
            <a:r>
              <a:rPr lang="en-US" sz="2800" dirty="0">
                <a:solidFill>
                  <a:schemeClr val="bg1"/>
                </a:solidFill>
                <a:latin typeface="Calibri" panose="020F0502020204030204" pitchFamily="34" charset="0"/>
              </a:rPr>
              <a:t>Fond farewell. Give them a warm good-bye and use their names, if and when possible.</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309" t="6459" r="12991" b="16954"/>
          <a:stretch/>
        </p:blipFill>
        <p:spPr>
          <a:xfrm>
            <a:off x="7773344" y="4027027"/>
            <a:ext cx="3593903" cy="2481351"/>
          </a:xfrm>
          <a:prstGeom prst="rect">
            <a:avLst/>
          </a:prstGeom>
        </p:spPr>
      </p:pic>
    </p:spTree>
    <p:extLst>
      <p:ext uri="{BB962C8B-B14F-4D97-AF65-F5344CB8AC3E}">
        <p14:creationId xmlns:p14="http://schemas.microsoft.com/office/powerpoint/2010/main" val="976507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440" t="1102" r="2134" b="1398"/>
          <a:stretch/>
        </p:blipFill>
        <p:spPr>
          <a:xfrm>
            <a:off x="3982452" y="156410"/>
            <a:ext cx="3886201" cy="6456307"/>
          </a:xfrm>
          <a:prstGeom prst="rect">
            <a:avLst/>
          </a:prstGeom>
        </p:spPr>
      </p:pic>
    </p:spTree>
    <p:extLst>
      <p:ext uri="{BB962C8B-B14F-4D97-AF65-F5344CB8AC3E}">
        <p14:creationId xmlns:p14="http://schemas.microsoft.com/office/powerpoint/2010/main" val="3029491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11914094" cy="6063198"/>
          </a:xfrm>
          <a:prstGeom prst="rect">
            <a:avLst/>
          </a:prstGeom>
        </p:spPr>
        <p:txBody>
          <a:bodyPr wrap="square">
            <a:spAutoFit/>
          </a:bodyPr>
          <a:lstStyle/>
          <a:p>
            <a:r>
              <a:rPr lang="en-US" b="1" dirty="0" smtClean="0">
                <a:solidFill>
                  <a:schemeClr val="bg1"/>
                </a:solidFill>
                <a:latin typeface="Calibri" panose="020F0502020204030204" pitchFamily="34" charset="0"/>
              </a:rPr>
              <a:t>BASICS</a:t>
            </a:r>
            <a:r>
              <a:rPr lang="en-US" b="1" dirty="0">
                <a:solidFill>
                  <a:schemeClr val="bg1"/>
                </a:solidFill>
                <a:latin typeface="Calibri" panose="020F0502020204030204" pitchFamily="34" charset="0"/>
              </a:rPr>
              <a:t>:</a:t>
            </a:r>
            <a:r>
              <a:rPr lang="en-US" dirty="0">
                <a:solidFill>
                  <a:schemeClr val="bg1"/>
                </a:solidFill>
                <a:latin typeface="Calibri" panose="020F0502020204030204" pitchFamily="34" charset="0"/>
              </a:rPr>
              <a:t>  </a:t>
            </a:r>
            <a:endParaRPr lang="en-US" dirty="0" smtClean="0">
              <a:solidFill>
                <a:schemeClr val="bg1"/>
              </a:solidFill>
              <a:latin typeface="Calibri" panose="020F0502020204030204" pitchFamily="34" charset="0"/>
            </a:endParaRPr>
          </a:p>
          <a:p>
            <a:r>
              <a:rPr lang="en-US" dirty="0" smtClean="0">
                <a:solidFill>
                  <a:schemeClr val="bg1"/>
                </a:solidFill>
                <a:latin typeface="Calibri" panose="020F0502020204030204" pitchFamily="34" charset="0"/>
              </a:rPr>
              <a:t>  </a:t>
            </a:r>
            <a:endParaRPr lang="en-US" sz="20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The Credo is the principal belief of our Company. It must be known, owned and </a:t>
            </a:r>
            <a:r>
              <a:rPr lang="en-US" sz="2200" b="1" dirty="0">
                <a:solidFill>
                  <a:schemeClr val="accent4">
                    <a:lumMod val="60000"/>
                    <a:lumOff val="40000"/>
                  </a:schemeClr>
                </a:solidFill>
                <a:latin typeface="Calibri" panose="020F0502020204030204" pitchFamily="34" charset="0"/>
              </a:rPr>
              <a:t>energized</a:t>
            </a:r>
            <a:r>
              <a:rPr lang="en-US" sz="2200" b="1" dirty="0">
                <a:solidFill>
                  <a:schemeClr val="bg1"/>
                </a:solidFill>
                <a:latin typeface="Calibri" panose="020F0502020204030204" pitchFamily="34" charset="0"/>
              </a:rPr>
              <a:t> </a:t>
            </a:r>
            <a:r>
              <a:rPr lang="en-US" sz="2200" dirty="0">
                <a:solidFill>
                  <a:schemeClr val="bg1"/>
                </a:solidFill>
                <a:latin typeface="Calibri" panose="020F0502020204030204" pitchFamily="34" charset="0"/>
              </a:rPr>
              <a:t>by all.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Our Motto is "We are Ladies and Gentlemen serving Ladies and Gentlemen." As service professionals, we treat our guests and </a:t>
            </a:r>
            <a:r>
              <a:rPr lang="en-US" sz="2200" b="1" dirty="0">
                <a:solidFill>
                  <a:schemeClr val="accent4">
                    <a:lumMod val="60000"/>
                    <a:lumOff val="40000"/>
                  </a:schemeClr>
                </a:solidFill>
                <a:latin typeface="Calibri" panose="020F0502020204030204" pitchFamily="34" charset="0"/>
              </a:rPr>
              <a:t>each other </a:t>
            </a:r>
            <a:r>
              <a:rPr lang="en-US" sz="2200" dirty="0">
                <a:solidFill>
                  <a:schemeClr val="bg1"/>
                </a:solidFill>
                <a:latin typeface="Calibri" panose="020F0502020204030204" pitchFamily="34" charset="0"/>
              </a:rPr>
              <a:t>with respect and dignity.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The Three Steps of Service are the foundation of Ritz-Carlton hospitality. These steps must be used in </a:t>
            </a:r>
            <a:r>
              <a:rPr lang="en-US" sz="2200" b="1" dirty="0">
                <a:solidFill>
                  <a:schemeClr val="accent4">
                    <a:lumMod val="60000"/>
                    <a:lumOff val="40000"/>
                  </a:schemeClr>
                </a:solidFill>
                <a:latin typeface="Calibri" panose="020F0502020204030204" pitchFamily="34" charset="0"/>
              </a:rPr>
              <a:t>every</a:t>
            </a:r>
            <a:r>
              <a:rPr lang="en-US" sz="2200" dirty="0">
                <a:solidFill>
                  <a:schemeClr val="bg1"/>
                </a:solidFill>
                <a:latin typeface="Calibri" panose="020F0502020204030204" pitchFamily="34" charset="0"/>
              </a:rPr>
              <a:t> interaction to ensure satisfaction, retention and loyalty.  </a:t>
            </a:r>
            <a:endParaRPr lang="en-US" sz="2200" dirty="0" smtClean="0">
              <a:solidFill>
                <a:schemeClr val="bg1"/>
              </a:solidFill>
              <a:latin typeface="Calibri" panose="020F0502020204030204" pitchFamily="34" charset="0"/>
            </a:endParaRPr>
          </a:p>
          <a:p>
            <a:pPr marL="342900" fontAlgn="ctr"/>
            <a:r>
              <a:rPr lang="en-US" sz="2200" dirty="0" smtClean="0">
                <a:solidFill>
                  <a:schemeClr val="bg1"/>
                </a:solidFill>
                <a:latin typeface="Calibri" panose="020F0502020204030204" pitchFamily="34" charset="0"/>
              </a:rPr>
              <a:t> </a:t>
            </a: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Company objectives are communicated to all employees. It is </a:t>
            </a:r>
            <a:r>
              <a:rPr lang="en-US" sz="2200" b="1" dirty="0">
                <a:solidFill>
                  <a:schemeClr val="accent4">
                    <a:lumMod val="60000"/>
                    <a:lumOff val="40000"/>
                  </a:schemeClr>
                </a:solidFill>
                <a:latin typeface="Calibri" panose="020F0502020204030204" pitchFamily="34" charset="0"/>
              </a:rPr>
              <a:t>everyone's responsibility </a:t>
            </a:r>
            <a:r>
              <a:rPr lang="en-US" sz="2200" dirty="0">
                <a:solidFill>
                  <a:schemeClr val="bg1"/>
                </a:solidFill>
                <a:latin typeface="Calibri" panose="020F0502020204030204" pitchFamily="34" charset="0"/>
              </a:rPr>
              <a:t>to support them.  </a:t>
            </a:r>
            <a:endParaRPr lang="en-US" sz="2200" dirty="0" smtClean="0">
              <a:solidFill>
                <a:schemeClr val="bg1"/>
              </a:solidFill>
              <a:latin typeface="Calibri" panose="020F0502020204030204" pitchFamily="34" charset="0"/>
            </a:endParaRPr>
          </a:p>
          <a:p>
            <a:pPr marL="342900" fontAlgn="ct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To create pride and joy in the workplace, all employees have the </a:t>
            </a:r>
            <a:r>
              <a:rPr lang="en-US" sz="2200" b="1" dirty="0">
                <a:solidFill>
                  <a:schemeClr val="accent4">
                    <a:lumMod val="60000"/>
                    <a:lumOff val="40000"/>
                  </a:schemeClr>
                </a:solidFill>
                <a:latin typeface="Calibri" panose="020F0502020204030204" pitchFamily="34" charset="0"/>
              </a:rPr>
              <a:t>right </a:t>
            </a:r>
            <a:r>
              <a:rPr lang="en-US" sz="2200" dirty="0">
                <a:solidFill>
                  <a:schemeClr val="bg1"/>
                </a:solidFill>
                <a:latin typeface="Calibri" panose="020F0502020204030204" pitchFamily="34" charset="0"/>
              </a:rPr>
              <a:t>to be involved in the planning of the work that affects them.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smtClean="0">
                <a:solidFill>
                  <a:schemeClr val="bg1"/>
                </a:solidFill>
                <a:latin typeface="Calibri" panose="020F0502020204030204" pitchFamily="34" charset="0"/>
              </a:rPr>
              <a:t>Each </a:t>
            </a:r>
            <a:r>
              <a:rPr lang="en-US" sz="2200" dirty="0">
                <a:solidFill>
                  <a:schemeClr val="bg1"/>
                </a:solidFill>
                <a:latin typeface="Calibri" panose="020F0502020204030204" pitchFamily="34" charset="0"/>
              </a:rPr>
              <a:t>employee is </a:t>
            </a:r>
            <a:r>
              <a:rPr lang="en-US" sz="2200" b="1" dirty="0">
                <a:solidFill>
                  <a:schemeClr val="accent4">
                    <a:lumMod val="60000"/>
                    <a:lumOff val="40000"/>
                  </a:schemeClr>
                </a:solidFill>
                <a:latin typeface="Calibri" panose="020F0502020204030204" pitchFamily="34" charset="0"/>
              </a:rPr>
              <a:t>empowered</a:t>
            </a:r>
            <a:r>
              <a:rPr lang="en-US" sz="2200" dirty="0">
                <a:solidFill>
                  <a:schemeClr val="bg1"/>
                </a:solidFill>
                <a:latin typeface="Calibri" panose="020F0502020204030204" pitchFamily="34" charset="0"/>
              </a:rPr>
              <a:t>. For example, when a guest has a problem or needs something special you should </a:t>
            </a:r>
            <a:r>
              <a:rPr lang="en-US" sz="2200" b="1" dirty="0">
                <a:solidFill>
                  <a:schemeClr val="accent4">
                    <a:lumMod val="60000"/>
                    <a:lumOff val="40000"/>
                  </a:schemeClr>
                </a:solidFill>
                <a:latin typeface="Calibri" panose="020F0502020204030204" pitchFamily="34" charset="0"/>
              </a:rPr>
              <a:t>break away </a:t>
            </a:r>
            <a:r>
              <a:rPr lang="en-US" sz="2200" dirty="0">
                <a:solidFill>
                  <a:schemeClr val="bg1"/>
                </a:solidFill>
                <a:latin typeface="Calibri" panose="020F0502020204030204" pitchFamily="34" charset="0"/>
              </a:rPr>
              <a:t>from your regular duties, address and resolve the issue.  </a:t>
            </a:r>
            <a:endParaRPr lang="en-US" sz="2200" dirty="0" smtClean="0">
              <a:solidFill>
                <a:schemeClr val="bg1"/>
              </a:solidFill>
              <a:latin typeface="Calibri" panose="020F0502020204030204" pitchFamily="34" charset="0"/>
            </a:endParaRPr>
          </a:p>
        </p:txBody>
      </p:sp>
    </p:spTree>
    <p:extLst>
      <p:ext uri="{BB962C8B-B14F-4D97-AF65-F5344CB8AC3E}">
        <p14:creationId xmlns:p14="http://schemas.microsoft.com/office/powerpoint/2010/main" val="1122759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34141"/>
            <a:ext cx="12021671" cy="5663089"/>
          </a:xfrm>
          <a:prstGeom prst="rect">
            <a:avLst/>
          </a:prstGeom>
        </p:spPr>
        <p:txBody>
          <a:bodyPr wrap="square">
            <a:spAutoFit/>
          </a:bodyPr>
          <a:lstStyle/>
          <a:p>
            <a:r>
              <a:rPr lang="en-US" b="1" dirty="0">
                <a:solidFill>
                  <a:schemeClr val="bg1"/>
                </a:solidFill>
                <a:latin typeface="Calibri" panose="020F0502020204030204" pitchFamily="34" charset="0"/>
              </a:rPr>
              <a:t>20 BASICS:</a:t>
            </a:r>
            <a:r>
              <a:rPr lang="en-US" dirty="0">
                <a:solidFill>
                  <a:schemeClr val="bg1"/>
                </a:solidFill>
                <a:latin typeface="Calibri" panose="020F0502020204030204" pitchFamily="34" charset="0"/>
              </a:rPr>
              <a:t>    </a:t>
            </a:r>
            <a:endParaRPr lang="en-US" dirty="0" smtClean="0">
              <a:solidFill>
                <a:schemeClr val="bg1"/>
              </a:solidFill>
              <a:latin typeface="Calibri" panose="020F0502020204030204" pitchFamily="34" charset="0"/>
            </a:endParaRPr>
          </a:p>
          <a:p>
            <a:endParaRPr lang="en-US" dirty="0">
              <a:solidFill>
                <a:schemeClr val="bg1"/>
              </a:solidFill>
              <a:latin typeface="Calibri" panose="020F0502020204030204" pitchFamily="34" charset="0"/>
            </a:endParaRPr>
          </a:p>
          <a:p>
            <a:pPr marL="342900" fontAlgn="ctr"/>
            <a:endParaRPr lang="en-US"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Uncompromising levels of cleanliness are the responsibility of every employee.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It is the responsibility of each employee to create a work environment of teamwork and lateral service so that the needs of our guests and each other are met</a:t>
            </a:r>
          </a:p>
          <a:p>
            <a:pPr marL="342900" fontAlgn="ct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b="1" dirty="0">
                <a:solidFill>
                  <a:schemeClr val="accent4">
                    <a:lumMod val="60000"/>
                    <a:lumOff val="40000"/>
                  </a:schemeClr>
                </a:solidFill>
                <a:latin typeface="Calibri" panose="020F0502020204030204" pitchFamily="34" charset="0"/>
              </a:rPr>
              <a:t>To provide the finest personal service for our guests, each employee is responsible for identifying and recording individual guest preferences.  </a:t>
            </a:r>
            <a:endParaRPr lang="en-US" sz="2200" b="1" dirty="0" smtClean="0">
              <a:solidFill>
                <a:schemeClr val="accent4">
                  <a:lumMod val="60000"/>
                  <a:lumOff val="40000"/>
                </a:schemeClr>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Never lose a guest. Instant guest pacification is the responsibility of each employee. Whoever receives a complaint will own it, resolve it to the guest's satisfaction and record it.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b="1" dirty="0">
                <a:solidFill>
                  <a:schemeClr val="accent4">
                    <a:lumMod val="60000"/>
                    <a:lumOff val="40000"/>
                  </a:schemeClr>
                </a:solidFill>
                <a:latin typeface="Calibri" panose="020F0502020204030204" pitchFamily="34" charset="0"/>
              </a:rPr>
              <a:t>"Smile - we are on stage." </a:t>
            </a:r>
            <a:r>
              <a:rPr lang="en-US" sz="2200" dirty="0">
                <a:solidFill>
                  <a:schemeClr val="bg1"/>
                </a:solidFill>
                <a:latin typeface="Calibri" panose="020F0502020204030204" pitchFamily="34" charset="0"/>
              </a:rPr>
              <a:t>Always maintain positive eye contact. Use the proper vocabulary with our guests. (Use words like - "Good Morning," "Certainly," "I'll be happy to," and "My pleasure.")  </a:t>
            </a:r>
            <a:endParaRPr lang="en-US" sz="2200" dirty="0" smtClean="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59701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234142"/>
            <a:ext cx="11742821" cy="5447645"/>
          </a:xfrm>
          <a:prstGeom prst="rect">
            <a:avLst/>
          </a:prstGeom>
        </p:spPr>
        <p:txBody>
          <a:bodyPr wrap="square">
            <a:spAutoFit/>
          </a:bodyPr>
          <a:lstStyle/>
          <a:p>
            <a:r>
              <a:rPr lang="en-US" b="1" dirty="0">
                <a:solidFill>
                  <a:schemeClr val="bg1"/>
                </a:solidFill>
                <a:latin typeface="Calibri" panose="020F0502020204030204" pitchFamily="34" charset="0"/>
              </a:rPr>
              <a:t>20 BASICS:</a:t>
            </a:r>
            <a:r>
              <a:rPr lang="en-US" dirty="0">
                <a:solidFill>
                  <a:schemeClr val="bg1"/>
                </a:solidFill>
                <a:latin typeface="Calibri" panose="020F0502020204030204" pitchFamily="34" charset="0"/>
              </a:rPr>
              <a:t>    </a:t>
            </a:r>
          </a:p>
          <a:p>
            <a:pPr marL="342900" fontAlgn="ct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Escort guests rather than pointing out directions to another area of the Hotel</a:t>
            </a:r>
            <a:r>
              <a:rPr lang="en-US" sz="2200" dirty="0" smtClean="0">
                <a:solidFill>
                  <a:schemeClr val="bg1"/>
                </a:solidFill>
                <a:latin typeface="Calibri" panose="020F0502020204030204" pitchFamily="34" charset="0"/>
              </a:rPr>
              <a:t>.</a:t>
            </a:r>
          </a:p>
          <a:p>
            <a:pPr marL="342900" fontAlgn="ctr"/>
            <a:r>
              <a:rPr lang="en-US" sz="2200" dirty="0" smtClean="0">
                <a:solidFill>
                  <a:schemeClr val="bg1"/>
                </a:solidFill>
                <a:latin typeface="Calibri" panose="020F0502020204030204" pitchFamily="34" charset="0"/>
              </a:rPr>
              <a:t> </a:t>
            </a: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Be an ambassador of your Hotel in and outside of the work place. Always talk positively. </a:t>
            </a:r>
          </a:p>
          <a:p>
            <a:pPr marL="628650" indent="-285750" fontAlgn="ctr">
              <a:buFont typeface="Arial" panose="020B0604020202020204" pitchFamily="34" charset="0"/>
              <a:buChar char="•"/>
            </a:pP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Use Ritz-Carlton telephone etiquette. Answer within three rings and with a </a:t>
            </a:r>
            <a:r>
              <a:rPr lang="en-US" sz="2200" b="1" dirty="0">
                <a:solidFill>
                  <a:schemeClr val="accent4">
                    <a:lumMod val="60000"/>
                    <a:lumOff val="40000"/>
                  </a:schemeClr>
                </a:solidFill>
                <a:latin typeface="Calibri" panose="020F0502020204030204" pitchFamily="34" charset="0"/>
              </a:rPr>
              <a:t>"smile." </a:t>
            </a:r>
            <a:r>
              <a:rPr lang="en-US" sz="2200" dirty="0">
                <a:solidFill>
                  <a:schemeClr val="bg1"/>
                </a:solidFill>
                <a:latin typeface="Calibri" panose="020F0502020204030204" pitchFamily="34" charset="0"/>
              </a:rPr>
              <a:t>Use the guest's name when possible. When necessary, ask the caller "May I place you on hold?" Do not screen calls. Eliminate call transfers whenever possible. Adhere to voice mail standards.  </a:t>
            </a:r>
          </a:p>
          <a:p>
            <a:pPr marL="342900" fontAlgn="ct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smtClean="0">
                <a:solidFill>
                  <a:schemeClr val="bg1"/>
                </a:solidFill>
                <a:latin typeface="Calibri" panose="020F0502020204030204" pitchFamily="34" charset="0"/>
              </a:rPr>
              <a:t>Take </a:t>
            </a:r>
            <a:r>
              <a:rPr lang="en-US" sz="2200" b="1" dirty="0">
                <a:solidFill>
                  <a:schemeClr val="accent4">
                    <a:lumMod val="60000"/>
                    <a:lumOff val="40000"/>
                  </a:schemeClr>
                </a:solidFill>
                <a:latin typeface="Calibri" panose="020F0502020204030204" pitchFamily="34" charset="0"/>
              </a:rPr>
              <a:t>pride </a:t>
            </a:r>
            <a:r>
              <a:rPr lang="en-US" sz="2200" dirty="0">
                <a:solidFill>
                  <a:schemeClr val="bg1"/>
                </a:solidFill>
                <a:latin typeface="Calibri" panose="020F0502020204030204" pitchFamily="34" charset="0"/>
              </a:rPr>
              <a:t>in and care of your personal appearance. Everyone is responsible for conveying a professional image by adhering to Ritz-Carlton clothing and grooming standards.  </a:t>
            </a:r>
            <a:endParaRPr lang="en-US" sz="2200" dirty="0" smtClean="0">
              <a:solidFill>
                <a:schemeClr val="bg1"/>
              </a:solidFill>
              <a:latin typeface="Calibri" panose="020F0502020204030204" pitchFamily="34" charset="0"/>
            </a:endParaRPr>
          </a:p>
          <a:p>
            <a:pPr marL="342900" fontAlgn="ctr"/>
            <a:endParaRPr lang="en-US" sz="2200" dirty="0">
              <a:solidFill>
                <a:schemeClr val="bg1"/>
              </a:solidFill>
              <a:latin typeface="Calibri" panose="020F0502020204030204" pitchFamily="34" charset="0"/>
            </a:endParaRPr>
          </a:p>
          <a:p>
            <a:pPr marL="628650" indent="-285750" fontAlgn="ctr">
              <a:buFont typeface="Arial" panose="020B0604020202020204" pitchFamily="34" charset="0"/>
              <a:buChar char="•"/>
            </a:pPr>
            <a:r>
              <a:rPr lang="en-US" sz="2200" dirty="0">
                <a:solidFill>
                  <a:schemeClr val="bg1"/>
                </a:solidFill>
                <a:latin typeface="Calibri" panose="020F0502020204030204" pitchFamily="34" charset="0"/>
              </a:rPr>
              <a:t>Protecting the assets of a Ritz-Carlton Hotel is the responsibility of every employee. Conserve energy, properly maintain our hotels and protect the environment.  </a:t>
            </a:r>
          </a:p>
        </p:txBody>
      </p:sp>
    </p:spTree>
    <p:extLst>
      <p:ext uri="{BB962C8B-B14F-4D97-AF65-F5344CB8AC3E}">
        <p14:creationId xmlns:p14="http://schemas.microsoft.com/office/powerpoint/2010/main" val="3911823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34067" y="808037"/>
            <a:ext cx="9531238" cy="5183689"/>
          </a:xfrm>
        </p:spPr>
        <p:txBody>
          <a:bodyPr>
            <a:normAutofit/>
          </a:bodyPr>
          <a:lstStyle/>
          <a:p>
            <a:pPr algn="l"/>
            <a:r>
              <a:rPr lang="en-US" b="1" dirty="0" smtClean="0"/>
              <a:t>“Anticipate unexpressed needs.“</a:t>
            </a:r>
          </a:p>
          <a:p>
            <a:pPr algn="l"/>
            <a:endParaRPr lang="en-US" b="1" dirty="0"/>
          </a:p>
          <a:p>
            <a:pPr algn="l"/>
            <a:r>
              <a:rPr lang="en-US" dirty="0" smtClean="0"/>
              <a:t>“Radar On – Antenna Up.” </a:t>
            </a:r>
            <a:r>
              <a:rPr lang="en-US" b="1" dirty="0" smtClean="0"/>
              <a:t> </a:t>
            </a:r>
          </a:p>
          <a:p>
            <a:pPr algn="l"/>
            <a:endParaRPr lang="en-US" b="1" dirty="0"/>
          </a:p>
          <a:p>
            <a:pPr algn="l"/>
            <a:r>
              <a:rPr lang="en-US" dirty="0" smtClean="0"/>
              <a:t>“Customers don't buy products or services. They buy good feelings. Most customer needs are emotional rather than logical. </a:t>
            </a:r>
            <a:r>
              <a:rPr lang="en-US" b="1" dirty="0" smtClean="0"/>
              <a:t>The more you know your customers, the better you become at anticipating their needs.</a:t>
            </a:r>
            <a:r>
              <a:rPr lang="en-US" dirty="0" smtClean="0"/>
              <a:t>” </a:t>
            </a:r>
          </a:p>
          <a:p>
            <a:endParaRPr lang="en-US" dirty="0" smtClean="0"/>
          </a:p>
          <a:p>
            <a:endParaRPr lang="en-US" dirty="0" smtClean="0"/>
          </a:p>
          <a:p>
            <a:pPr algn="r"/>
            <a:r>
              <a:rPr lang="en-US" dirty="0" smtClean="0"/>
              <a:t>-Diana Oreck Senior VP of the </a:t>
            </a:r>
            <a:r>
              <a:rPr lang="en-US" dirty="0"/>
              <a:t>R</a:t>
            </a:r>
            <a:r>
              <a:rPr lang="en-US" dirty="0" smtClean="0"/>
              <a:t>itz-Carlton Leadership Center</a:t>
            </a:r>
            <a:endParaRPr lang="en-US" dirty="0"/>
          </a:p>
        </p:txBody>
      </p:sp>
    </p:spTree>
    <p:extLst>
      <p:ext uri="{BB962C8B-B14F-4D97-AF65-F5344CB8AC3E}">
        <p14:creationId xmlns:p14="http://schemas.microsoft.com/office/powerpoint/2010/main" val="3592372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3119" y="1060700"/>
            <a:ext cx="9663586" cy="4293352"/>
          </a:xfrm>
        </p:spPr>
        <p:txBody>
          <a:bodyPr>
            <a:normAutofit lnSpcReduction="10000"/>
          </a:bodyPr>
          <a:lstStyle/>
          <a:p>
            <a:pPr algn="l"/>
            <a:r>
              <a:rPr lang="en-US" b="1" dirty="0" smtClean="0"/>
              <a:t>The “WOW!” </a:t>
            </a:r>
            <a:r>
              <a:rPr lang="en-US" b="1" dirty="0"/>
              <a:t>factor: </a:t>
            </a:r>
            <a:r>
              <a:rPr lang="en-US" dirty="0"/>
              <a:t>Creating memorable moments</a:t>
            </a:r>
          </a:p>
          <a:p>
            <a:pPr algn="l"/>
            <a:endParaRPr lang="en-US" b="1" dirty="0" smtClean="0"/>
          </a:p>
          <a:p>
            <a:pPr algn="l"/>
            <a:endParaRPr lang="en-US" b="1" dirty="0"/>
          </a:p>
          <a:p>
            <a:pPr algn="l"/>
            <a:r>
              <a:rPr lang="en-US" dirty="0" smtClean="0"/>
              <a:t>“A satisfied customer means you </a:t>
            </a:r>
            <a:r>
              <a:rPr lang="en-US" b="1" dirty="0" smtClean="0"/>
              <a:t>met</a:t>
            </a:r>
            <a:r>
              <a:rPr lang="en-US" dirty="0" smtClean="0"/>
              <a:t> expectations… that is it, you did what they expected, </a:t>
            </a:r>
            <a:r>
              <a:rPr lang="en-US" b="1" dirty="0" smtClean="0"/>
              <a:t>big whoop</a:t>
            </a:r>
            <a:r>
              <a:rPr lang="en-US" dirty="0" smtClean="0"/>
              <a:t>…. You are standard, you are average”</a:t>
            </a:r>
          </a:p>
          <a:p>
            <a:pPr algn="l"/>
            <a:endParaRPr lang="en-US" dirty="0"/>
          </a:p>
          <a:p>
            <a:pPr algn="r"/>
            <a:r>
              <a:rPr lang="en-US" dirty="0"/>
              <a:t>-Diana Oreck Senior VP of the Ritz-Carlton Leadership Center</a:t>
            </a:r>
          </a:p>
          <a:p>
            <a:pPr algn="l"/>
            <a:endParaRPr lang="en-US" dirty="0" smtClean="0"/>
          </a:p>
          <a:p>
            <a:pPr algn="l"/>
            <a:endParaRPr lang="en-US" dirty="0"/>
          </a:p>
          <a:p>
            <a:pPr algn="l"/>
            <a:r>
              <a:rPr lang="en-US" dirty="0" smtClean="0"/>
              <a:t> </a:t>
            </a:r>
            <a:r>
              <a:rPr lang="en-US" b="1" dirty="0" smtClean="0"/>
              <a:t> </a:t>
            </a:r>
          </a:p>
          <a:p>
            <a:pPr algn="l"/>
            <a:endParaRPr lang="en-US" b="1" dirty="0" smtClean="0"/>
          </a:p>
        </p:txBody>
      </p:sp>
    </p:spTree>
    <p:extLst>
      <p:ext uri="{BB962C8B-B14F-4D97-AF65-F5344CB8AC3E}">
        <p14:creationId xmlns:p14="http://schemas.microsoft.com/office/powerpoint/2010/main" val="845468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53035" y="808038"/>
            <a:ext cx="10025032" cy="5538974"/>
          </a:xfrm>
        </p:spPr>
        <p:txBody>
          <a:bodyPr>
            <a:normAutofit/>
          </a:bodyPr>
          <a:lstStyle/>
          <a:p>
            <a:pPr algn="l"/>
            <a:r>
              <a:rPr lang="en-US" b="1" dirty="0" smtClean="0"/>
              <a:t>Q. What are the biggest mistakes companies make when training customer service staff?</a:t>
            </a:r>
            <a:endParaRPr lang="en-US" dirty="0"/>
          </a:p>
          <a:p>
            <a:pPr algn="l"/>
            <a:endParaRPr lang="en-US" dirty="0" smtClean="0"/>
          </a:p>
          <a:p>
            <a:pPr algn="l"/>
            <a:endParaRPr lang="en-US" dirty="0" smtClean="0"/>
          </a:p>
          <a:p>
            <a:pPr algn="l"/>
            <a:r>
              <a:rPr lang="en-US" dirty="0" smtClean="0"/>
              <a:t>A. Not being specific. They’ll say things like, “Give great service.” Well that’s nice, but people need a road map. Don’t assume that their mother or father, or previous employer taught them what really great service looks like. Have a written service strategy. </a:t>
            </a:r>
          </a:p>
          <a:p>
            <a:endParaRPr lang="en-US" dirty="0"/>
          </a:p>
        </p:txBody>
      </p:sp>
    </p:spTree>
    <p:extLst>
      <p:ext uri="{BB962C8B-B14F-4D97-AF65-F5344CB8AC3E}">
        <p14:creationId xmlns:p14="http://schemas.microsoft.com/office/powerpoint/2010/main" val="3017764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9895" y="374899"/>
            <a:ext cx="9722224" cy="5434229"/>
          </a:xfrm>
        </p:spPr>
        <p:txBody>
          <a:bodyPr>
            <a:noAutofit/>
          </a:bodyPr>
          <a:lstStyle/>
          <a:p>
            <a:pPr algn="l"/>
            <a:r>
              <a:rPr lang="en-US" sz="3600" b="1" dirty="0" smtClean="0"/>
              <a:t>The Six D’s </a:t>
            </a:r>
            <a:endParaRPr lang="en-US" sz="3600" b="1" dirty="0"/>
          </a:p>
          <a:p>
            <a:pPr algn="l"/>
            <a:endParaRPr lang="en-US" dirty="0" smtClean="0"/>
          </a:p>
          <a:p>
            <a:pPr algn="l"/>
            <a:r>
              <a:rPr lang="en-US" b="1" dirty="0" smtClean="0"/>
              <a:t>Define: </a:t>
            </a:r>
            <a:r>
              <a:rPr lang="en-US" dirty="0" smtClean="0"/>
              <a:t>it is what you want your employs to deliver, what you want to customer to experience. “helpful hardware place” </a:t>
            </a:r>
          </a:p>
          <a:p>
            <a:pPr algn="l"/>
            <a:r>
              <a:rPr lang="en-US" b="1" dirty="0" smtClean="0"/>
              <a:t>Disseminate</a:t>
            </a:r>
            <a:r>
              <a:rPr lang="en-US" dirty="0" smtClean="0"/>
              <a:t>: train your employees how to deliver it. (morning huddles pick something to go over)</a:t>
            </a:r>
          </a:p>
          <a:p>
            <a:pPr algn="l"/>
            <a:r>
              <a:rPr lang="en-US" b="1" dirty="0" smtClean="0"/>
              <a:t>Deploy</a:t>
            </a:r>
            <a:r>
              <a:rPr lang="en-US" dirty="0" smtClean="0"/>
              <a:t>: employees have been trained, everyone has it memorized, even folks that do not interface with customers, why? It is how we treat each other </a:t>
            </a:r>
            <a:endParaRPr lang="en-US" dirty="0"/>
          </a:p>
          <a:p>
            <a:pPr algn="l"/>
            <a:r>
              <a:rPr lang="en-US" b="1" dirty="0" smtClean="0"/>
              <a:t>Demonstrate</a:t>
            </a:r>
            <a:r>
              <a:rPr lang="en-US" dirty="0" smtClean="0"/>
              <a:t>: to each-other, everyone is a role model</a:t>
            </a:r>
          </a:p>
          <a:p>
            <a:pPr algn="l"/>
            <a:r>
              <a:rPr lang="en-US" b="1" dirty="0" smtClean="0"/>
              <a:t>Defend: </a:t>
            </a:r>
            <a:r>
              <a:rPr lang="en-US" dirty="0" smtClean="0"/>
              <a:t>if you see something is wrong, step in as a role model </a:t>
            </a:r>
          </a:p>
          <a:p>
            <a:pPr algn="l"/>
            <a:r>
              <a:rPr lang="en-US" b="1" dirty="0" smtClean="0"/>
              <a:t>Delight: </a:t>
            </a:r>
            <a:r>
              <a:rPr lang="en-US" dirty="0" smtClean="0"/>
              <a:t>celebrate it, reward employees who have demonstrated successful customer service.  </a:t>
            </a:r>
          </a:p>
          <a:p>
            <a:pPr algn="l"/>
            <a:endParaRPr lang="en-US" dirty="0"/>
          </a:p>
          <a:p>
            <a:pPr algn="l"/>
            <a:r>
              <a:rPr lang="en-US" dirty="0" smtClean="0"/>
              <a:t> </a:t>
            </a:r>
            <a:r>
              <a:rPr lang="en-US" b="1" dirty="0" smtClean="0"/>
              <a:t> </a:t>
            </a:r>
          </a:p>
          <a:p>
            <a:pPr algn="l"/>
            <a:endParaRPr lang="en-US" b="1" dirty="0" smtClean="0"/>
          </a:p>
        </p:txBody>
      </p:sp>
    </p:spTree>
    <p:extLst>
      <p:ext uri="{BB962C8B-B14F-4D97-AF65-F5344CB8AC3E}">
        <p14:creationId xmlns:p14="http://schemas.microsoft.com/office/powerpoint/2010/main" val="3290744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9895" y="374899"/>
            <a:ext cx="9722224" cy="5434229"/>
          </a:xfrm>
        </p:spPr>
        <p:txBody>
          <a:bodyPr>
            <a:noAutofit/>
          </a:bodyPr>
          <a:lstStyle/>
          <a:p>
            <a:pPr algn="l"/>
            <a:r>
              <a:rPr lang="en-US" sz="3600" dirty="0" smtClean="0"/>
              <a:t>Mother Standard of Care</a:t>
            </a:r>
            <a:endParaRPr lang="en-US" sz="3600" dirty="0"/>
          </a:p>
          <a:p>
            <a:pPr algn="l"/>
            <a:endParaRPr lang="en-US" dirty="0" smtClean="0"/>
          </a:p>
          <a:p>
            <a:pPr algn="l"/>
            <a:endParaRPr lang="en-US" dirty="0"/>
          </a:p>
          <a:p>
            <a:pPr algn="l"/>
            <a:r>
              <a:rPr lang="en-US" dirty="0" smtClean="0"/>
              <a:t> </a:t>
            </a:r>
            <a:r>
              <a:rPr lang="en-US" b="1" dirty="0" smtClean="0"/>
              <a:t> </a:t>
            </a:r>
          </a:p>
          <a:p>
            <a:pPr algn="l"/>
            <a:endParaRPr lang="en-US" b="1" dirty="0" smtClean="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12127"/>
          <a:stretch/>
        </p:blipFill>
        <p:spPr>
          <a:xfrm>
            <a:off x="1809136" y="1101281"/>
            <a:ext cx="8689113" cy="5192065"/>
          </a:xfrm>
          <a:prstGeom prst="rect">
            <a:avLst/>
          </a:prstGeom>
        </p:spPr>
      </p:pic>
    </p:spTree>
    <p:extLst>
      <p:ext uri="{BB962C8B-B14F-4D97-AF65-F5344CB8AC3E}">
        <p14:creationId xmlns:p14="http://schemas.microsoft.com/office/powerpoint/2010/main" val="784899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8380" r="13611" b="2360"/>
          <a:stretch/>
        </p:blipFill>
        <p:spPr>
          <a:xfrm>
            <a:off x="0" y="0"/>
            <a:ext cx="12192000" cy="6993467"/>
          </a:xfrm>
          <a:prstGeom prst="rect">
            <a:avLst/>
          </a:prstGeom>
        </p:spPr>
      </p:pic>
    </p:spTree>
    <p:extLst>
      <p:ext uri="{BB962C8B-B14F-4D97-AF65-F5344CB8AC3E}">
        <p14:creationId xmlns:p14="http://schemas.microsoft.com/office/powerpoint/2010/main" val="474943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7189" b="10457"/>
          <a:stretch/>
        </p:blipFill>
        <p:spPr>
          <a:xfrm>
            <a:off x="8737600" y="0"/>
            <a:ext cx="3454400" cy="2133600"/>
          </a:xfrm>
          <a:prstGeom prst="rect">
            <a:avLst/>
          </a:prstGeom>
        </p:spPr>
      </p:pic>
    </p:spTree>
    <p:extLst>
      <p:ext uri="{BB962C8B-B14F-4D97-AF65-F5344CB8AC3E}">
        <p14:creationId xmlns:p14="http://schemas.microsoft.com/office/powerpoint/2010/main" val="1993784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1191127" y="794084"/>
            <a:ext cx="9553073" cy="4955203"/>
          </a:xfrm>
          <a:prstGeom prst="rect">
            <a:avLst/>
          </a:prstGeom>
          <a:noFill/>
        </p:spPr>
        <p:txBody>
          <a:bodyPr wrap="square" rtlCol="0">
            <a:spAutoFit/>
          </a:bodyPr>
          <a:lstStyle/>
          <a:p>
            <a:r>
              <a:rPr lang="en-US" sz="2800" dirty="0" smtClean="0">
                <a:solidFill>
                  <a:schemeClr val="bg1"/>
                </a:solidFill>
              </a:rPr>
              <a:t>“I always pretend everyone is dad… you know how he was always aloof , and how mom was always afraid of the kiosks.”</a:t>
            </a:r>
          </a:p>
          <a:p>
            <a:endParaRPr lang="en-US" sz="2800" dirty="0">
              <a:solidFill>
                <a:schemeClr val="bg1"/>
              </a:solidFill>
            </a:endParaRPr>
          </a:p>
          <a:p>
            <a:r>
              <a:rPr lang="en-US" sz="2800" dirty="0" smtClean="0">
                <a:solidFill>
                  <a:schemeClr val="bg1"/>
                </a:solidFill>
              </a:rPr>
              <a:t>Southwest believes in the gray, there is no black and white when it comes to the customer, they give us the right to make on the spot decisions, some airlines are like, ‘you are 51lbs, you have to remove a pound’ we just let it slide, we can also discount flights, let’s say for a funeral, it is up to us”</a:t>
            </a:r>
          </a:p>
          <a:p>
            <a:endParaRPr lang="en-US" sz="2800" dirty="0">
              <a:solidFill>
                <a:schemeClr val="bg1"/>
              </a:solidFill>
            </a:endParaRPr>
          </a:p>
          <a:p>
            <a:r>
              <a:rPr lang="en-US" sz="2800" dirty="0" smtClean="0">
                <a:solidFill>
                  <a:schemeClr val="bg1"/>
                </a:solidFill>
              </a:rPr>
              <a:t>You learn positive framing real quick</a:t>
            </a:r>
          </a:p>
          <a:p>
            <a:endParaRPr lang="en-US" dirty="0">
              <a:solidFill>
                <a:schemeClr val="bg1"/>
              </a:solidFill>
            </a:endParaRPr>
          </a:p>
          <a:p>
            <a:endParaRPr lang="en-US" dirty="0"/>
          </a:p>
        </p:txBody>
      </p:sp>
    </p:spTree>
    <p:extLst>
      <p:ext uri="{BB962C8B-B14F-4D97-AF65-F5344CB8AC3E}">
        <p14:creationId xmlns:p14="http://schemas.microsoft.com/office/powerpoint/2010/main" val="2261390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don't say, do say"/>
          <p:cNvPicPr>
            <a:picLocks noChangeAspect="1" noChangeArrowheads="1"/>
          </p:cNvPicPr>
          <p:nvPr/>
        </p:nvPicPr>
        <p:blipFill rotWithShape="1">
          <a:blip r:embed="rId3">
            <a:extLst>
              <a:ext uri="{28A0092B-C50C-407E-A947-70E740481C1C}">
                <a14:useLocalDpi xmlns:a14="http://schemas.microsoft.com/office/drawing/2010/main" val="0"/>
              </a:ext>
            </a:extLst>
          </a:blip>
          <a:srcRect t="28235"/>
          <a:stretch/>
        </p:blipFill>
        <p:spPr bwMode="auto">
          <a:xfrm>
            <a:off x="784839" y="648929"/>
            <a:ext cx="10788167" cy="545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602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1868</Words>
  <Application>Microsoft Office PowerPoint</Application>
  <PresentationFormat>Widescreen</PresentationFormat>
  <Paragraphs>197</Paragraphs>
  <Slides>31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spillane</dc:creator>
  <cp:lastModifiedBy>james spillane</cp:lastModifiedBy>
  <cp:revision>43</cp:revision>
  <dcterms:created xsi:type="dcterms:W3CDTF">2015-07-20T22:10:21Z</dcterms:created>
  <dcterms:modified xsi:type="dcterms:W3CDTF">2016-02-01T19:13:42Z</dcterms:modified>
</cp:coreProperties>
</file>