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7" r:id="rId2"/>
    <p:sldId id="283" r:id="rId3"/>
    <p:sldId id="271" r:id="rId4"/>
    <p:sldId id="258" r:id="rId5"/>
    <p:sldId id="259" r:id="rId6"/>
    <p:sldId id="261" r:id="rId7"/>
    <p:sldId id="260" r:id="rId8"/>
    <p:sldId id="272" r:id="rId9"/>
    <p:sldId id="278" r:id="rId10"/>
    <p:sldId id="263" r:id="rId11"/>
    <p:sldId id="273" r:id="rId12"/>
    <p:sldId id="274" r:id="rId13"/>
    <p:sldId id="275" r:id="rId14"/>
    <p:sldId id="280" r:id="rId15"/>
    <p:sldId id="276" r:id="rId16"/>
    <p:sldId id="281" r:id="rId17"/>
    <p:sldId id="282" r:id="rId18"/>
    <p:sldId id="277" r:id="rId19"/>
    <p:sldId id="262" r:id="rId20"/>
    <p:sldId id="264" r:id="rId21"/>
    <p:sldId id="265" r:id="rId22"/>
    <p:sldId id="266" r:id="rId23"/>
    <p:sldId id="267" r:id="rId24"/>
    <p:sldId id="268" r:id="rId25"/>
    <p:sldId id="269" r:id="rId26"/>
    <p:sldId id="270" r:id="rId27"/>
    <p:sldId id="27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97" autoAdjust="0"/>
    <p:restoredTop sz="70432" autoAdjust="0"/>
  </p:normalViewPr>
  <p:slideViewPr>
    <p:cSldViewPr snapToGrid="0">
      <p:cViewPr varScale="1">
        <p:scale>
          <a:sx n="56" d="100"/>
          <a:sy n="56" d="100"/>
        </p:scale>
        <p:origin x="84" y="32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DC7CEB-3EAE-4F78-9C48-A5E6CE87F74D}" type="datetimeFigureOut">
              <a:rPr lang="en-US" smtClean="0"/>
              <a:t>3/20/2015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8CDBDE-BEEC-467B-9470-1DCF1CD6DC05}" type="slidenum">
              <a:rPr lang="en-US" smtClean="0"/>
              <a:t>‹#›</a:t>
            </a:fld>
            <a:endParaRPr lang="en-US"/>
          </a:p>
        </p:txBody>
      </p:sp>
    </p:spTree>
    <p:extLst>
      <p:ext uri="{BB962C8B-B14F-4D97-AF65-F5344CB8AC3E}">
        <p14:creationId xmlns:p14="http://schemas.microsoft.com/office/powerpoint/2010/main" val="859183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have to keep people’s attention, have some fun with it</a:t>
            </a:r>
          </a:p>
          <a:p>
            <a:r>
              <a:rPr lang="en-US" baseline="0" dirty="0" smtClean="0"/>
              <a:t>“you” “John”</a:t>
            </a:r>
          </a:p>
          <a:p>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1</a:t>
            </a:fld>
            <a:endParaRPr lang="en-US"/>
          </a:p>
        </p:txBody>
      </p:sp>
    </p:spTree>
    <p:extLst>
      <p:ext uri="{BB962C8B-B14F-4D97-AF65-F5344CB8AC3E}">
        <p14:creationId xmlns:p14="http://schemas.microsoft.com/office/powerpoint/2010/main" val="1790614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have to keep people’s attention, have some fun with it</a:t>
            </a:r>
          </a:p>
          <a:p>
            <a:r>
              <a:rPr lang="en-US" baseline="0" dirty="0" smtClean="0"/>
              <a:t>“you” “John”</a:t>
            </a:r>
          </a:p>
          <a:p>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2</a:t>
            </a:fld>
            <a:endParaRPr lang="en-US"/>
          </a:p>
        </p:txBody>
      </p:sp>
    </p:spTree>
    <p:extLst>
      <p:ext uri="{BB962C8B-B14F-4D97-AF65-F5344CB8AC3E}">
        <p14:creationId xmlns:p14="http://schemas.microsoft.com/office/powerpoint/2010/main" val="2428581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a:t>
            </a:r>
            <a:r>
              <a:rPr lang="en-US" baseline="30000" dirty="0" smtClean="0"/>
              <a:t>st</a:t>
            </a:r>
            <a:r>
              <a:rPr lang="en-US" dirty="0" smtClean="0"/>
              <a:t> brain… if you read it easy</a:t>
            </a:r>
            <a:r>
              <a:rPr lang="en-US" baseline="0" dirty="0" smtClean="0"/>
              <a:t> in easy font 30% get it right</a:t>
            </a:r>
          </a:p>
          <a:p>
            <a:r>
              <a:rPr lang="en-US" baseline="0" dirty="0" smtClean="0"/>
              <a:t>You make it hard to read, 70% get it right. </a:t>
            </a:r>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3</a:t>
            </a:fld>
            <a:endParaRPr lang="en-US"/>
          </a:p>
        </p:txBody>
      </p:sp>
    </p:spTree>
    <p:extLst>
      <p:ext uri="{BB962C8B-B14F-4D97-AF65-F5344CB8AC3E}">
        <p14:creationId xmlns:p14="http://schemas.microsoft.com/office/powerpoint/2010/main" val="1489103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naturally curious</a:t>
            </a:r>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4</a:t>
            </a:fld>
            <a:endParaRPr lang="en-US"/>
          </a:p>
        </p:txBody>
      </p:sp>
    </p:spTree>
    <p:extLst>
      <p:ext uri="{BB962C8B-B14F-4D97-AF65-F5344CB8AC3E}">
        <p14:creationId xmlns:p14="http://schemas.microsoft.com/office/powerpoint/2010/main" val="3599646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Weird</a:t>
            </a:r>
            <a:r>
              <a:rPr lang="en-US" baseline="0" dirty="0" smtClean="0"/>
              <a:t> picture huh</a:t>
            </a:r>
            <a:r>
              <a:rPr lang="en-US" baseline="0" dirty="0" smtClean="0"/>
              <a:t>?</a:t>
            </a:r>
          </a:p>
          <a:p>
            <a:r>
              <a:rPr lang="en-US" baseline="0" dirty="0" smtClean="0"/>
              <a:t>Get Weird!</a:t>
            </a:r>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5</a:t>
            </a:fld>
            <a:endParaRPr lang="en-US"/>
          </a:p>
        </p:txBody>
      </p:sp>
    </p:spTree>
    <p:extLst>
      <p:ext uri="{BB962C8B-B14F-4D97-AF65-F5344CB8AC3E}">
        <p14:creationId xmlns:p14="http://schemas.microsoft.com/office/powerpoint/2010/main" val="75061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really about engagement. Just think of “Chopped, Dancing with the Stars, Voice, </a:t>
            </a:r>
            <a:r>
              <a:rPr lang="en-US" baseline="0" dirty="0" err="1" smtClean="0"/>
              <a:t>etc</a:t>
            </a:r>
            <a:r>
              <a:rPr lang="en-US" baseline="0" dirty="0" smtClean="0"/>
              <a:t>”</a:t>
            </a:r>
          </a:p>
          <a:p>
            <a:r>
              <a:rPr lang="en-US" b="1" baseline="0" dirty="0" smtClean="0"/>
              <a:t>Sting you along</a:t>
            </a:r>
            <a:r>
              <a:rPr lang="en-US" baseline="0" dirty="0" smtClean="0"/>
              <a:t>, leave you hanging</a:t>
            </a:r>
            <a:endParaRPr lang="en-US" dirty="0" smtClean="0"/>
          </a:p>
          <a:p>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6</a:t>
            </a:fld>
            <a:endParaRPr lang="en-US"/>
          </a:p>
        </p:txBody>
      </p:sp>
    </p:spTree>
    <p:extLst>
      <p:ext uri="{BB962C8B-B14F-4D97-AF65-F5344CB8AC3E}">
        <p14:creationId xmlns:p14="http://schemas.microsoft.com/office/powerpoint/2010/main" val="2828725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You can prime</a:t>
            </a:r>
            <a:r>
              <a:rPr lang="en-US" b="1" baseline="0" dirty="0" smtClean="0"/>
              <a:t> improvement! </a:t>
            </a:r>
            <a:r>
              <a:rPr lang="en-US" baseline="0" dirty="0" smtClean="0"/>
              <a:t>You can prime the way people think about things, it can be negative or in our case, positive. </a:t>
            </a:r>
          </a:p>
          <a:p>
            <a:r>
              <a:rPr lang="en-US" baseline="0" dirty="0" smtClean="0"/>
              <a:t>You automatically insert “U”</a:t>
            </a:r>
          </a:p>
          <a:p>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7</a:t>
            </a:fld>
            <a:endParaRPr lang="en-US"/>
          </a:p>
        </p:txBody>
      </p:sp>
    </p:spTree>
    <p:extLst>
      <p:ext uri="{BB962C8B-B14F-4D97-AF65-F5344CB8AC3E}">
        <p14:creationId xmlns:p14="http://schemas.microsoft.com/office/powerpoint/2010/main" val="4006021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insert A,</a:t>
            </a:r>
            <a:r>
              <a:rPr lang="en-US" baseline="0" dirty="0" smtClean="0"/>
              <a:t> why not U?… there is no rules to this game. </a:t>
            </a:r>
          </a:p>
          <a:p>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8</a:t>
            </a:fld>
            <a:endParaRPr lang="en-US"/>
          </a:p>
        </p:txBody>
      </p:sp>
    </p:spTree>
    <p:extLst>
      <p:ext uri="{BB962C8B-B14F-4D97-AF65-F5344CB8AC3E}">
        <p14:creationId xmlns:p14="http://schemas.microsoft.com/office/powerpoint/2010/main" val="1643475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Associations. Our “1</a:t>
            </a:r>
            <a:r>
              <a:rPr lang="en-US" baseline="30000" dirty="0" smtClean="0"/>
              <a:t>st</a:t>
            </a:r>
            <a:r>
              <a:rPr lang="en-US" dirty="0" smtClean="0"/>
              <a:t> brain jumps to conclusions”</a:t>
            </a:r>
          </a:p>
          <a:p>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9</a:t>
            </a:fld>
            <a:endParaRPr lang="en-US"/>
          </a:p>
        </p:txBody>
      </p:sp>
    </p:spTree>
    <p:extLst>
      <p:ext uri="{BB962C8B-B14F-4D97-AF65-F5344CB8AC3E}">
        <p14:creationId xmlns:p14="http://schemas.microsoft.com/office/powerpoint/2010/main" val="1927314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Scientists hate these</a:t>
            </a:r>
            <a:r>
              <a:rPr lang="en-US" baseline="0" dirty="0" smtClean="0"/>
              <a:t> sorts of sentences and statements because it implies. </a:t>
            </a:r>
          </a:p>
          <a:p>
            <a:r>
              <a:rPr lang="en-US" baseline="0" dirty="0" smtClean="0"/>
              <a:t>Be on the look out… but also, if we are going to make correlation, </a:t>
            </a:r>
            <a:r>
              <a:rPr lang="en-US" b="1" baseline="0" dirty="0" smtClean="0"/>
              <a:t>do it for the positive. HAPPINESS</a:t>
            </a:r>
            <a:endParaRPr lang="en-US" b="1" dirty="0"/>
          </a:p>
        </p:txBody>
      </p:sp>
      <p:sp>
        <p:nvSpPr>
          <p:cNvPr id="4" name="Slide Number Placeholder 3"/>
          <p:cNvSpPr>
            <a:spLocks noGrp="1"/>
          </p:cNvSpPr>
          <p:nvPr>
            <p:ph type="sldNum" sz="quarter" idx="10"/>
          </p:nvPr>
        </p:nvSpPr>
        <p:spPr/>
        <p:txBody>
          <a:bodyPr/>
          <a:lstStyle/>
          <a:p>
            <a:fld id="{558CDBDE-BEEC-467B-9470-1DCF1CD6DC05}" type="slidenum">
              <a:rPr lang="en-US" smtClean="0"/>
              <a:t>10</a:t>
            </a:fld>
            <a:endParaRPr lang="en-US"/>
          </a:p>
        </p:txBody>
      </p:sp>
    </p:spTree>
    <p:extLst>
      <p:ext uri="{BB962C8B-B14F-4D97-AF65-F5344CB8AC3E}">
        <p14:creationId xmlns:p14="http://schemas.microsoft.com/office/powerpoint/2010/main" val="2900330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Moses didn’t</a:t>
            </a:r>
            <a:r>
              <a:rPr lang="en-US" baseline="0" dirty="0" smtClean="0"/>
              <a:t> take anyone on the ark, it was Noah. </a:t>
            </a:r>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11</a:t>
            </a:fld>
            <a:endParaRPr lang="en-US"/>
          </a:p>
        </p:txBody>
      </p:sp>
    </p:spTree>
    <p:extLst>
      <p:ext uri="{BB962C8B-B14F-4D97-AF65-F5344CB8AC3E}">
        <p14:creationId xmlns:p14="http://schemas.microsoft.com/office/powerpoint/2010/main" val="23147770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anchoring occurs when individuals use an initial piece of information to make subsequent judgments. Once an anchor is set, other judgments are made by adjusting away from that anchor, and there is a bias toward interpreting other information around the anchor. For example, the initial price offered for a used car sets the standard for the rest of the negotiations, so that prices lower than the initial price seem more reasonable even if they are still higher than what the car is really worth</a:t>
            </a:r>
          </a:p>
          <a:p>
            <a:r>
              <a:rPr lang="en-US" dirty="0" smtClean="0"/>
              <a:t>-Highlight the differences not the similarities in offerings</a:t>
            </a:r>
          </a:p>
          <a:p>
            <a:r>
              <a:rPr lang="en-US" dirty="0" smtClean="0"/>
              <a:t>-List highest to lowest prices from left to right or top to bottom</a:t>
            </a:r>
          </a:p>
          <a:p>
            <a:r>
              <a:rPr lang="en-US" dirty="0" smtClean="0"/>
              <a:t>-Create a middle-of-the-road, </a:t>
            </a:r>
            <a:r>
              <a:rPr lang="en-US" b="1" i="1" dirty="0" smtClean="0"/>
              <a:t>best deal</a:t>
            </a:r>
            <a:r>
              <a:rPr lang="en-US" dirty="0" smtClean="0"/>
              <a:t> offering</a:t>
            </a:r>
          </a:p>
          <a:p>
            <a:r>
              <a:rPr lang="en-US" dirty="0" smtClean="0"/>
              <a:t>-The cheapest offering should be decent but not overly attractive</a:t>
            </a:r>
          </a:p>
          <a:p>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13</a:t>
            </a:fld>
            <a:endParaRPr lang="en-US"/>
          </a:p>
        </p:txBody>
      </p:sp>
    </p:spTree>
    <p:extLst>
      <p:ext uri="{BB962C8B-B14F-4D97-AF65-F5344CB8AC3E}">
        <p14:creationId xmlns:p14="http://schemas.microsoft.com/office/powerpoint/2010/main" val="3115993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Boy</a:t>
            </a:r>
            <a:r>
              <a:rPr lang="en-US" sz="1200" baseline="0" dirty="0" smtClean="0"/>
              <a:t> Scout candy bar… Hawaii… no, ok want a candy bar… of course.</a:t>
            </a:r>
          </a:p>
          <a:p>
            <a:r>
              <a:rPr lang="en-US" sz="1200" baseline="0" dirty="0" smtClean="0"/>
              <a:t>South park… </a:t>
            </a:r>
            <a:endParaRPr lang="en-US" dirty="0" smtClean="0"/>
          </a:p>
          <a:p>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14</a:t>
            </a:fld>
            <a:endParaRPr lang="en-US"/>
          </a:p>
        </p:txBody>
      </p:sp>
    </p:spTree>
    <p:extLst>
      <p:ext uri="{BB962C8B-B14F-4D97-AF65-F5344CB8AC3E}">
        <p14:creationId xmlns:p14="http://schemas.microsoft.com/office/powerpoint/2010/main" val="2615534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Start with something the agree on</a:t>
            </a:r>
            <a:r>
              <a:rPr lang="en-US" baseline="0" dirty="0" smtClean="0"/>
              <a:t> and build off of </a:t>
            </a:r>
            <a:r>
              <a:rPr lang="en-US" baseline="0" dirty="0" smtClean="0"/>
              <a:t>that!!!</a:t>
            </a:r>
          </a:p>
          <a:p>
            <a:r>
              <a:rPr lang="en-US" baseline="0" dirty="0" smtClean="0"/>
              <a:t>Example of the “drive safely” sign. </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15</a:t>
            </a:fld>
            <a:endParaRPr lang="en-US"/>
          </a:p>
        </p:txBody>
      </p:sp>
    </p:spTree>
    <p:extLst>
      <p:ext uri="{BB962C8B-B14F-4D97-AF65-F5344CB8AC3E}">
        <p14:creationId xmlns:p14="http://schemas.microsoft.com/office/powerpoint/2010/main" val="2652086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16</a:t>
            </a:fld>
            <a:endParaRPr lang="en-US"/>
          </a:p>
        </p:txBody>
      </p:sp>
    </p:spTree>
    <p:extLst>
      <p:ext uri="{BB962C8B-B14F-4D97-AF65-F5344CB8AC3E}">
        <p14:creationId xmlns:p14="http://schemas.microsoft.com/office/powerpoint/2010/main" val="4097813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Intrinsic vs</a:t>
            </a:r>
            <a:r>
              <a:rPr lang="en-US" baseline="0" dirty="0" smtClean="0"/>
              <a:t> extrinsic motivators. </a:t>
            </a:r>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17</a:t>
            </a:fld>
            <a:endParaRPr lang="en-US"/>
          </a:p>
        </p:txBody>
      </p:sp>
    </p:spTree>
    <p:extLst>
      <p:ext uri="{BB962C8B-B14F-4D97-AF65-F5344CB8AC3E}">
        <p14:creationId xmlns:p14="http://schemas.microsoft.com/office/powerpoint/2010/main" val="4067596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all idiots. </a:t>
            </a:r>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18</a:t>
            </a:fld>
            <a:endParaRPr lang="en-US"/>
          </a:p>
        </p:txBody>
      </p:sp>
    </p:spTree>
    <p:extLst>
      <p:ext uri="{BB962C8B-B14F-4D97-AF65-F5344CB8AC3E}">
        <p14:creationId xmlns:p14="http://schemas.microsoft.com/office/powerpoint/2010/main" val="41455773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everyone</a:t>
            </a:r>
            <a:r>
              <a:rPr lang="en-US" baseline="0" dirty="0" smtClean="0"/>
              <a:t> know it is </a:t>
            </a:r>
            <a:r>
              <a:rPr lang="en-US" baseline="0" dirty="0" smtClean="0"/>
              <a:t>safe!</a:t>
            </a:r>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19</a:t>
            </a:fld>
            <a:endParaRPr lang="en-US"/>
          </a:p>
        </p:txBody>
      </p:sp>
    </p:spTree>
    <p:extLst>
      <p:ext uri="{BB962C8B-B14F-4D97-AF65-F5344CB8AC3E}">
        <p14:creationId xmlns:p14="http://schemas.microsoft.com/office/powerpoint/2010/main" val="42556268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my problem. I get too excited.</a:t>
            </a:r>
            <a:r>
              <a:rPr lang="en-US" baseline="0" dirty="0" smtClean="0"/>
              <a:t> </a:t>
            </a:r>
            <a:r>
              <a:rPr lang="en-US" baseline="0" smtClean="0"/>
              <a:t>Slow down. </a:t>
            </a:r>
            <a:endParaRPr lang="en-US"/>
          </a:p>
        </p:txBody>
      </p:sp>
      <p:sp>
        <p:nvSpPr>
          <p:cNvPr id="4" name="Slide Number Placeholder 3"/>
          <p:cNvSpPr>
            <a:spLocks noGrp="1"/>
          </p:cNvSpPr>
          <p:nvPr>
            <p:ph type="sldNum" sz="quarter" idx="10"/>
          </p:nvPr>
        </p:nvSpPr>
        <p:spPr/>
        <p:txBody>
          <a:bodyPr/>
          <a:lstStyle/>
          <a:p>
            <a:fld id="{558CDBDE-BEEC-467B-9470-1DCF1CD6DC05}" type="slidenum">
              <a:rPr lang="en-US" smtClean="0"/>
              <a:t>21</a:t>
            </a:fld>
            <a:endParaRPr lang="en-US"/>
          </a:p>
        </p:txBody>
      </p:sp>
    </p:spTree>
    <p:extLst>
      <p:ext uri="{BB962C8B-B14F-4D97-AF65-F5344CB8AC3E}">
        <p14:creationId xmlns:p14="http://schemas.microsoft.com/office/powerpoint/2010/main" val="860460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a:t>
            </a:r>
            <a:r>
              <a:rPr lang="en-US" baseline="0" dirty="0" smtClean="0"/>
              <a:t> you need for help, ask for it… it is sometimes the fast way. Think about ideas, maybe you need help with spreading a concept or idea. </a:t>
            </a:r>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22</a:t>
            </a:fld>
            <a:endParaRPr lang="en-US"/>
          </a:p>
        </p:txBody>
      </p:sp>
    </p:spTree>
    <p:extLst>
      <p:ext uri="{BB962C8B-B14F-4D97-AF65-F5344CB8AC3E}">
        <p14:creationId xmlns:p14="http://schemas.microsoft.com/office/powerpoint/2010/main" val="1747972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am guilty of this. Reading </a:t>
            </a:r>
            <a:r>
              <a:rPr lang="en-US" sz="1200" b="0" i="1" kern="1200" dirty="0" smtClean="0">
                <a:solidFill>
                  <a:schemeClr val="tx1"/>
                </a:solidFill>
                <a:effectLst/>
                <a:latin typeface="+mn-lt"/>
                <a:ea typeface="+mn-ea"/>
                <a:cs typeface="+mn-cs"/>
              </a:rPr>
              <a:t>Eckhart Tolle </a:t>
            </a:r>
            <a:r>
              <a:rPr lang="en-US" sz="1200" b="0" i="0" kern="1200" dirty="0" smtClean="0">
                <a:solidFill>
                  <a:schemeClr val="tx1"/>
                </a:solidFill>
                <a:effectLst/>
                <a:latin typeface="+mn-lt"/>
                <a:ea typeface="+mn-ea"/>
                <a:cs typeface="+mn-cs"/>
              </a:rPr>
              <a:t>and</a:t>
            </a:r>
            <a:r>
              <a:rPr lang="en-US" sz="1200" b="0" i="1" kern="1200" baseline="0" dirty="0" smtClean="0">
                <a:solidFill>
                  <a:schemeClr val="tx1"/>
                </a:solidFill>
                <a:effectLst/>
                <a:latin typeface="+mn-lt"/>
                <a:ea typeface="+mn-ea"/>
                <a:cs typeface="+mn-cs"/>
              </a:rPr>
              <a:t> Dali Lama. </a:t>
            </a:r>
          </a:p>
          <a:p>
            <a:r>
              <a:rPr lang="en-US" sz="1200" b="0" i="1" kern="1200" baseline="0" dirty="0" smtClean="0">
                <a:solidFill>
                  <a:schemeClr val="tx1"/>
                </a:solidFill>
                <a:effectLst/>
                <a:latin typeface="+mn-lt"/>
                <a:ea typeface="+mn-ea"/>
                <a:cs typeface="+mn-cs"/>
              </a:rPr>
              <a:t>Think of individuals you know. Dr. Onders</a:t>
            </a:r>
          </a:p>
          <a:p>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23</a:t>
            </a:fld>
            <a:endParaRPr lang="en-US"/>
          </a:p>
        </p:txBody>
      </p:sp>
    </p:spTree>
    <p:extLst>
      <p:ext uri="{BB962C8B-B14F-4D97-AF65-F5344CB8AC3E}">
        <p14:creationId xmlns:p14="http://schemas.microsoft.com/office/powerpoint/2010/main" val="3949889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Think of</a:t>
            </a:r>
            <a:r>
              <a:rPr lang="en-US" baseline="0" dirty="0" smtClean="0"/>
              <a:t> marriage</a:t>
            </a:r>
          </a:p>
          <a:p>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24</a:t>
            </a:fld>
            <a:endParaRPr lang="en-US"/>
          </a:p>
        </p:txBody>
      </p:sp>
    </p:spTree>
    <p:extLst>
      <p:ext uri="{BB962C8B-B14F-4D97-AF65-F5344CB8AC3E}">
        <p14:creationId xmlns:p14="http://schemas.microsoft.com/office/powerpoint/2010/main" val="28095232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Kids vs.</a:t>
            </a:r>
            <a:r>
              <a:rPr lang="en-US" baseline="0" dirty="0" smtClean="0"/>
              <a:t> </a:t>
            </a:r>
            <a:r>
              <a:rPr lang="en-US" dirty="0" smtClean="0"/>
              <a:t>Teenagers… real life. </a:t>
            </a:r>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25</a:t>
            </a:fld>
            <a:endParaRPr lang="en-US"/>
          </a:p>
        </p:txBody>
      </p:sp>
    </p:spTree>
    <p:extLst>
      <p:ext uri="{BB962C8B-B14F-4D97-AF65-F5344CB8AC3E}">
        <p14:creationId xmlns:p14="http://schemas.microsoft.com/office/powerpoint/2010/main" val="22921624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what you love, love what</a:t>
            </a:r>
            <a:r>
              <a:rPr lang="en-US" baseline="0" dirty="0" smtClean="0"/>
              <a:t> you do</a:t>
            </a:r>
          </a:p>
          <a:p>
            <a:endParaRPr lang="en-US" dirty="0"/>
          </a:p>
        </p:txBody>
      </p:sp>
      <p:sp>
        <p:nvSpPr>
          <p:cNvPr id="4" name="Slide Number Placeholder 3"/>
          <p:cNvSpPr>
            <a:spLocks noGrp="1"/>
          </p:cNvSpPr>
          <p:nvPr>
            <p:ph type="sldNum" sz="quarter" idx="10"/>
          </p:nvPr>
        </p:nvSpPr>
        <p:spPr/>
        <p:txBody>
          <a:bodyPr/>
          <a:lstStyle/>
          <a:p>
            <a:fld id="{558CDBDE-BEEC-467B-9470-1DCF1CD6DC05}" type="slidenum">
              <a:rPr lang="en-US" smtClean="0"/>
              <a:t>27</a:t>
            </a:fld>
            <a:endParaRPr lang="en-US"/>
          </a:p>
        </p:txBody>
      </p:sp>
    </p:spTree>
    <p:extLst>
      <p:ext uri="{BB962C8B-B14F-4D97-AF65-F5344CB8AC3E}">
        <p14:creationId xmlns:p14="http://schemas.microsoft.com/office/powerpoint/2010/main" val="3456289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7CA432-5FAC-4B01-92E1-52DD6B542350}" type="datetimeFigureOut">
              <a:rPr lang="en-US" smtClean="0"/>
              <a:t>3/20/2015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280E5B-E603-4C85-851F-D5744FCB9134}" type="slidenum">
              <a:rPr lang="en-US" smtClean="0"/>
              <a:t>‹#›</a:t>
            </a:fld>
            <a:endParaRPr lang="en-US" dirty="0"/>
          </a:p>
        </p:txBody>
      </p:sp>
    </p:spTree>
    <p:extLst>
      <p:ext uri="{BB962C8B-B14F-4D97-AF65-F5344CB8AC3E}">
        <p14:creationId xmlns:p14="http://schemas.microsoft.com/office/powerpoint/2010/main" val="432463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7CA432-5FAC-4B01-92E1-52DD6B542350}" type="datetimeFigureOut">
              <a:rPr lang="en-US" smtClean="0"/>
              <a:t>3/20/2015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280E5B-E603-4C85-851F-D5744FCB9134}" type="slidenum">
              <a:rPr lang="en-US" smtClean="0"/>
              <a:t>‹#›</a:t>
            </a:fld>
            <a:endParaRPr lang="en-US" dirty="0"/>
          </a:p>
        </p:txBody>
      </p:sp>
    </p:spTree>
    <p:extLst>
      <p:ext uri="{BB962C8B-B14F-4D97-AF65-F5344CB8AC3E}">
        <p14:creationId xmlns:p14="http://schemas.microsoft.com/office/powerpoint/2010/main" val="409484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7CA432-5FAC-4B01-92E1-52DD6B542350}" type="datetimeFigureOut">
              <a:rPr lang="en-US" smtClean="0"/>
              <a:t>3/20/2015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280E5B-E603-4C85-851F-D5744FCB9134}" type="slidenum">
              <a:rPr lang="en-US" smtClean="0"/>
              <a:t>‹#›</a:t>
            </a:fld>
            <a:endParaRPr lang="en-US" dirty="0"/>
          </a:p>
        </p:txBody>
      </p:sp>
    </p:spTree>
    <p:extLst>
      <p:ext uri="{BB962C8B-B14F-4D97-AF65-F5344CB8AC3E}">
        <p14:creationId xmlns:p14="http://schemas.microsoft.com/office/powerpoint/2010/main" val="3904777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7CA432-5FAC-4B01-92E1-52DD6B542350}" type="datetimeFigureOut">
              <a:rPr lang="en-US" smtClean="0"/>
              <a:t>3/20/2015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280E5B-E603-4C85-851F-D5744FCB9134}" type="slidenum">
              <a:rPr lang="en-US" smtClean="0"/>
              <a:t>‹#›</a:t>
            </a:fld>
            <a:endParaRPr lang="en-US" dirty="0"/>
          </a:p>
        </p:txBody>
      </p:sp>
    </p:spTree>
    <p:extLst>
      <p:ext uri="{BB962C8B-B14F-4D97-AF65-F5344CB8AC3E}">
        <p14:creationId xmlns:p14="http://schemas.microsoft.com/office/powerpoint/2010/main" val="3755030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77CA432-5FAC-4B01-92E1-52DD6B542350}" type="datetimeFigureOut">
              <a:rPr lang="en-US" smtClean="0"/>
              <a:t>3/20/2015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D280E5B-E603-4C85-851F-D5744FCB9134}" type="slidenum">
              <a:rPr lang="en-US" smtClean="0"/>
              <a:t>‹#›</a:t>
            </a:fld>
            <a:endParaRPr lang="en-US" dirty="0"/>
          </a:p>
        </p:txBody>
      </p:sp>
    </p:spTree>
    <p:extLst>
      <p:ext uri="{BB962C8B-B14F-4D97-AF65-F5344CB8AC3E}">
        <p14:creationId xmlns:p14="http://schemas.microsoft.com/office/powerpoint/2010/main" val="326621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7CA432-5FAC-4B01-92E1-52DD6B542350}" type="datetimeFigureOut">
              <a:rPr lang="en-US" smtClean="0"/>
              <a:t>3/20/2015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D280E5B-E603-4C85-851F-D5744FCB9134}" type="slidenum">
              <a:rPr lang="en-US" smtClean="0"/>
              <a:t>‹#›</a:t>
            </a:fld>
            <a:endParaRPr lang="en-US" dirty="0"/>
          </a:p>
        </p:txBody>
      </p:sp>
    </p:spTree>
    <p:extLst>
      <p:ext uri="{BB962C8B-B14F-4D97-AF65-F5344CB8AC3E}">
        <p14:creationId xmlns:p14="http://schemas.microsoft.com/office/powerpoint/2010/main" val="3671001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7CA432-5FAC-4B01-92E1-52DD6B542350}" type="datetimeFigureOut">
              <a:rPr lang="en-US" smtClean="0"/>
              <a:t>3/20/2015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D280E5B-E603-4C85-851F-D5744FCB9134}" type="slidenum">
              <a:rPr lang="en-US" smtClean="0"/>
              <a:t>‹#›</a:t>
            </a:fld>
            <a:endParaRPr lang="en-US" dirty="0"/>
          </a:p>
        </p:txBody>
      </p:sp>
    </p:spTree>
    <p:extLst>
      <p:ext uri="{BB962C8B-B14F-4D97-AF65-F5344CB8AC3E}">
        <p14:creationId xmlns:p14="http://schemas.microsoft.com/office/powerpoint/2010/main" val="3170235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7CA432-5FAC-4B01-92E1-52DD6B542350}" type="datetimeFigureOut">
              <a:rPr lang="en-US" smtClean="0"/>
              <a:t>3/20/2015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280E5B-E603-4C85-851F-D5744FCB9134}" type="slidenum">
              <a:rPr lang="en-US" smtClean="0"/>
              <a:t>‹#›</a:t>
            </a:fld>
            <a:endParaRPr lang="en-US" dirty="0"/>
          </a:p>
        </p:txBody>
      </p:sp>
    </p:spTree>
    <p:extLst>
      <p:ext uri="{BB962C8B-B14F-4D97-AF65-F5344CB8AC3E}">
        <p14:creationId xmlns:p14="http://schemas.microsoft.com/office/powerpoint/2010/main" val="3018277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7CA432-5FAC-4B01-92E1-52DD6B542350}" type="datetimeFigureOut">
              <a:rPr lang="en-US" smtClean="0"/>
              <a:t>3/20/2015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280E5B-E603-4C85-851F-D5744FCB9134}" type="slidenum">
              <a:rPr lang="en-US" smtClean="0"/>
              <a:t>‹#›</a:t>
            </a:fld>
            <a:endParaRPr lang="en-US" dirty="0"/>
          </a:p>
        </p:txBody>
      </p:sp>
    </p:spTree>
    <p:extLst>
      <p:ext uri="{BB962C8B-B14F-4D97-AF65-F5344CB8AC3E}">
        <p14:creationId xmlns:p14="http://schemas.microsoft.com/office/powerpoint/2010/main" val="2967182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7CA432-5FAC-4B01-92E1-52DD6B542350}" type="datetimeFigureOut">
              <a:rPr lang="en-US" smtClean="0"/>
              <a:t>3/20/2015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280E5B-E603-4C85-851F-D5744FCB9134}" type="slidenum">
              <a:rPr lang="en-US" smtClean="0"/>
              <a:t>‹#›</a:t>
            </a:fld>
            <a:endParaRPr lang="en-US" dirty="0"/>
          </a:p>
        </p:txBody>
      </p:sp>
    </p:spTree>
    <p:extLst>
      <p:ext uri="{BB962C8B-B14F-4D97-AF65-F5344CB8AC3E}">
        <p14:creationId xmlns:p14="http://schemas.microsoft.com/office/powerpoint/2010/main" val="4084986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7CA432-5FAC-4B01-92E1-52DD6B542350}" type="datetimeFigureOut">
              <a:rPr lang="en-US" smtClean="0"/>
              <a:t>3/20/2015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280E5B-E603-4C85-851F-D5744FCB9134}" type="slidenum">
              <a:rPr lang="en-US" smtClean="0"/>
              <a:t>‹#›</a:t>
            </a:fld>
            <a:endParaRPr lang="en-US" dirty="0"/>
          </a:p>
        </p:txBody>
      </p:sp>
    </p:spTree>
    <p:extLst>
      <p:ext uri="{BB962C8B-B14F-4D97-AF65-F5344CB8AC3E}">
        <p14:creationId xmlns:p14="http://schemas.microsoft.com/office/powerpoint/2010/main" val="201314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7CA432-5FAC-4B01-92E1-52DD6B542350}" type="datetimeFigureOut">
              <a:rPr lang="en-US" smtClean="0"/>
              <a:t>3/20/2015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280E5B-E603-4C85-851F-D5744FCB9134}" type="slidenum">
              <a:rPr lang="en-US" smtClean="0"/>
              <a:t>‹#›</a:t>
            </a:fld>
            <a:endParaRPr lang="en-US" dirty="0"/>
          </a:p>
        </p:txBody>
      </p:sp>
    </p:spTree>
    <p:extLst>
      <p:ext uri="{BB962C8B-B14F-4D97-AF65-F5344CB8AC3E}">
        <p14:creationId xmlns:p14="http://schemas.microsoft.com/office/powerpoint/2010/main" val="3090937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4.gif"/></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3" Type="http://schemas.openxmlformats.org/officeDocument/2006/relationships/hyperlink" Target="https://youtu.be/iynzHWwJXaA"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p:cNvSpPr txBox="1"/>
          <p:nvPr/>
        </p:nvSpPr>
        <p:spPr>
          <a:xfrm>
            <a:off x="3811940" y="1571625"/>
            <a:ext cx="4464685" cy="2400657"/>
          </a:xfrm>
          <a:prstGeom prst="rect">
            <a:avLst/>
          </a:prstGeom>
          <a:noFill/>
        </p:spPr>
        <p:txBody>
          <a:bodyPr wrap="none" rtlCol="0">
            <a:spAutoFit/>
          </a:bodyPr>
          <a:lstStyle/>
          <a:p>
            <a:pPr algn="ctr"/>
            <a:r>
              <a:rPr lang="en-US" sz="6000" dirty="0" smtClean="0">
                <a:solidFill>
                  <a:srgbClr val="FFC000"/>
                </a:solidFill>
              </a:rPr>
              <a:t>Being Human</a:t>
            </a:r>
          </a:p>
          <a:p>
            <a:pPr algn="ctr"/>
            <a:endParaRPr lang="en-US" dirty="0"/>
          </a:p>
          <a:p>
            <a:pPr algn="ctr"/>
            <a:r>
              <a:rPr lang="en-US" sz="3600" dirty="0">
                <a:solidFill>
                  <a:schemeClr val="bg1"/>
                </a:solidFill>
              </a:rPr>
              <a:t>b</a:t>
            </a:r>
            <a:r>
              <a:rPr lang="en-US" sz="3600" dirty="0" smtClean="0">
                <a:solidFill>
                  <a:schemeClr val="bg1"/>
                </a:solidFill>
              </a:rPr>
              <a:t>ehavioral </a:t>
            </a:r>
            <a:r>
              <a:rPr lang="en-US" sz="3600" dirty="0">
                <a:solidFill>
                  <a:schemeClr val="bg1"/>
                </a:solidFill>
              </a:rPr>
              <a:t>e</a:t>
            </a:r>
            <a:r>
              <a:rPr lang="en-US" sz="3600" dirty="0" smtClean="0">
                <a:solidFill>
                  <a:schemeClr val="bg1"/>
                </a:solidFill>
              </a:rPr>
              <a:t>conomics </a:t>
            </a:r>
          </a:p>
          <a:p>
            <a:pPr algn="ctr"/>
            <a:r>
              <a:rPr lang="en-US" sz="3600" dirty="0" smtClean="0">
                <a:solidFill>
                  <a:schemeClr val="bg1"/>
                </a:solidFill>
              </a:rPr>
              <a:t>and other cool s#!+</a:t>
            </a:r>
            <a:endParaRPr lang="en-US" sz="3600" dirty="0">
              <a:solidFill>
                <a:schemeClr val="bg1"/>
              </a:solidFill>
            </a:endParaRPr>
          </a:p>
        </p:txBody>
      </p:sp>
    </p:spTree>
    <p:extLst>
      <p:ext uri="{BB962C8B-B14F-4D97-AF65-F5344CB8AC3E}">
        <p14:creationId xmlns:p14="http://schemas.microsoft.com/office/powerpoint/2010/main" val="4029533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12296" t="9901" r="3485" b="6374"/>
          <a:stretch/>
        </p:blipFill>
        <p:spPr>
          <a:xfrm>
            <a:off x="3218" y="321277"/>
            <a:ext cx="12275279" cy="6536724"/>
          </a:xfrm>
          <a:prstGeom prst="rect">
            <a:avLst/>
          </a:prstGeom>
        </p:spPr>
      </p:pic>
    </p:spTree>
    <p:extLst>
      <p:ext uri="{BB962C8B-B14F-4D97-AF65-F5344CB8AC3E}">
        <p14:creationId xmlns:p14="http://schemas.microsoft.com/office/powerpoint/2010/main" val="23447507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11085" b="14859"/>
          <a:stretch/>
        </p:blipFill>
        <p:spPr>
          <a:xfrm>
            <a:off x="0" y="0"/>
            <a:ext cx="12192000" cy="6858001"/>
          </a:xfrm>
          <a:prstGeom prst="rect">
            <a:avLst/>
          </a:prstGeom>
        </p:spPr>
      </p:pic>
      <p:sp>
        <p:nvSpPr>
          <p:cNvPr id="3" name="Rectangle 2"/>
          <p:cNvSpPr/>
          <p:nvPr/>
        </p:nvSpPr>
        <p:spPr>
          <a:xfrm>
            <a:off x="1254335" y="1486347"/>
            <a:ext cx="6096000" cy="2677656"/>
          </a:xfrm>
          <a:prstGeom prst="rect">
            <a:avLst/>
          </a:prstGeom>
          <a:solidFill>
            <a:schemeClr val="accent1">
              <a:alpha val="34000"/>
            </a:schemeClr>
          </a:solidFill>
        </p:spPr>
        <p:txBody>
          <a:bodyPr>
            <a:spAutoFit/>
          </a:bodyPr>
          <a:lstStyle/>
          <a:p>
            <a:pPr algn="ctr"/>
            <a:r>
              <a:rPr lang="en-US" sz="2800" dirty="0" smtClean="0">
                <a:solidFill>
                  <a:schemeClr val="bg1">
                    <a:lumMod val="95000"/>
                  </a:schemeClr>
                </a:solidFill>
                <a:latin typeface="Century Gothic" panose="020B0502020202020204" pitchFamily="34" charset="0"/>
              </a:rPr>
              <a:t>In a lake there is a patch of lily pads. Every day the patch doubles in size. If it takes 48 days for the patch to cover the entire lake, how long would it take for the patch to cover half the lake?</a:t>
            </a:r>
            <a:endParaRPr lang="en-US" sz="2800" dirty="0">
              <a:solidFill>
                <a:schemeClr val="bg1">
                  <a:lumMod val="95000"/>
                </a:schemeClr>
              </a:solidFill>
              <a:latin typeface="Century Gothic" panose="020B0502020202020204" pitchFamily="34" charset="0"/>
            </a:endParaRPr>
          </a:p>
        </p:txBody>
      </p:sp>
    </p:spTree>
    <p:extLst>
      <p:ext uri="{BB962C8B-B14F-4D97-AF65-F5344CB8AC3E}">
        <p14:creationId xmlns:p14="http://schemas.microsoft.com/office/powerpoint/2010/main" val="16823551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 r="21563" b="21142"/>
          <a:stretch/>
        </p:blipFill>
        <p:spPr>
          <a:xfrm>
            <a:off x="1805" y="0"/>
            <a:ext cx="12190195" cy="6858000"/>
          </a:xfrm>
          <a:prstGeom prst="rect">
            <a:avLst/>
          </a:prstGeom>
        </p:spPr>
      </p:pic>
      <p:sp>
        <p:nvSpPr>
          <p:cNvPr id="2" name="TextBox 1"/>
          <p:cNvSpPr txBox="1"/>
          <p:nvPr/>
        </p:nvSpPr>
        <p:spPr>
          <a:xfrm>
            <a:off x="552779" y="364701"/>
            <a:ext cx="11295232" cy="4093428"/>
          </a:xfrm>
          <a:prstGeom prst="rect">
            <a:avLst/>
          </a:prstGeom>
          <a:noFill/>
        </p:spPr>
        <p:txBody>
          <a:bodyPr wrap="square" rtlCol="0">
            <a:spAutoFit/>
          </a:bodyPr>
          <a:lstStyle/>
          <a:p>
            <a:pPr algn="ctr"/>
            <a:r>
              <a:rPr lang="en-US" sz="2400" dirty="0" smtClean="0">
                <a:latin typeface="Century Gothic" panose="020B0502020202020204" pitchFamily="34" charset="0"/>
              </a:rPr>
              <a:t>“Dopamine makes us curious about ideas and fuels our search for information. Dopamine is critical from and evolutionary standpoint. If humans had not been driven by curiosity … then they would’ve just sat around in their caves. The dopamine seeking system kept our ancestors motivated to move through the world, learn, and survive.”</a:t>
            </a:r>
          </a:p>
          <a:p>
            <a:pPr algn="ctr"/>
            <a:endParaRPr lang="en-US" sz="2800" dirty="0">
              <a:latin typeface="Century Gothic" panose="020B0502020202020204" pitchFamily="34" charset="0"/>
            </a:endParaRPr>
          </a:p>
          <a:p>
            <a:pPr algn="ctr"/>
            <a:endParaRPr lang="en-US" sz="2800" dirty="0" smtClean="0">
              <a:latin typeface="Century Gothic" panose="020B0502020202020204" pitchFamily="34" charset="0"/>
            </a:endParaRPr>
          </a:p>
          <a:p>
            <a:pPr algn="ctr"/>
            <a:endParaRPr lang="en-US" sz="2800" dirty="0">
              <a:latin typeface="Century Gothic" panose="020B0502020202020204" pitchFamily="34" charset="0"/>
            </a:endParaRPr>
          </a:p>
          <a:p>
            <a:r>
              <a:rPr lang="en-US" sz="2800" dirty="0" smtClean="0">
                <a:latin typeface="Century Gothic" panose="020B0502020202020204" pitchFamily="34" charset="0"/>
              </a:rPr>
              <a:t>Learn how to apply curiosity </a:t>
            </a:r>
          </a:p>
          <a:p>
            <a:r>
              <a:rPr lang="en-US" sz="2800" dirty="0" smtClean="0">
                <a:latin typeface="Century Gothic" panose="020B0502020202020204" pitchFamily="34" charset="0"/>
              </a:rPr>
              <a:t>to your </a:t>
            </a:r>
            <a:r>
              <a:rPr lang="en-US" sz="2800" dirty="0" smtClean="0">
                <a:latin typeface="Century Gothic" panose="020B0502020202020204" pitchFamily="34" charset="0"/>
              </a:rPr>
              <a:t>work!</a:t>
            </a:r>
            <a:endParaRPr lang="en-US" sz="2800" dirty="0">
              <a:latin typeface="Century Gothic" panose="020B0502020202020204" pitchFamily="34" charset="0"/>
            </a:endParaRPr>
          </a:p>
        </p:txBody>
      </p:sp>
    </p:spTree>
    <p:extLst>
      <p:ext uri="{BB962C8B-B14F-4D97-AF65-F5344CB8AC3E}">
        <p14:creationId xmlns:p14="http://schemas.microsoft.com/office/powerpoint/2010/main" val="40049978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9332" b="6415"/>
          <a:stretch/>
        </p:blipFill>
        <p:spPr>
          <a:xfrm>
            <a:off x="1784962" y="0"/>
            <a:ext cx="9082086" cy="6858000"/>
          </a:xfrm>
          <a:prstGeom prst="rect">
            <a:avLst/>
          </a:prstGeom>
        </p:spPr>
      </p:pic>
      <p:sp>
        <p:nvSpPr>
          <p:cNvPr id="2" name="TextBox 1"/>
          <p:cNvSpPr txBox="1"/>
          <p:nvPr/>
        </p:nvSpPr>
        <p:spPr>
          <a:xfrm>
            <a:off x="1841678" y="361075"/>
            <a:ext cx="8834907" cy="3231654"/>
          </a:xfrm>
          <a:prstGeom prst="rect">
            <a:avLst/>
          </a:prstGeom>
          <a:noFill/>
        </p:spPr>
        <p:txBody>
          <a:bodyPr wrap="square" rtlCol="0">
            <a:spAutoFit/>
          </a:bodyPr>
          <a:lstStyle/>
          <a:p>
            <a:pPr algn="ctr"/>
            <a:r>
              <a:rPr lang="en-US" sz="3600" dirty="0" smtClean="0">
                <a:solidFill>
                  <a:schemeClr val="bg1"/>
                </a:solidFill>
                <a:latin typeface="Century Gothic" panose="020B0502020202020204" pitchFamily="34" charset="0"/>
              </a:rPr>
              <a:t>How do you encourage people to consume more information</a:t>
            </a:r>
            <a:r>
              <a:rPr lang="en-US" sz="3600" dirty="0" smtClean="0">
                <a:latin typeface="Century Gothic" panose="020B0502020202020204" pitchFamily="34" charset="0"/>
              </a:rPr>
              <a:t>?</a:t>
            </a:r>
          </a:p>
          <a:p>
            <a:pPr algn="ctr"/>
            <a:endParaRPr lang="en-US" sz="2400" dirty="0" smtClean="0">
              <a:latin typeface="Century Gothic" panose="020B0502020202020204" pitchFamily="34" charset="0"/>
            </a:endParaRPr>
          </a:p>
          <a:p>
            <a:pPr algn="ctr"/>
            <a:endParaRPr lang="en-US" sz="2400" dirty="0" smtClean="0">
              <a:latin typeface="Century Gothic" panose="020B0502020202020204" pitchFamily="34" charset="0"/>
            </a:endParaRPr>
          </a:p>
          <a:p>
            <a:pPr algn="ctr"/>
            <a:endParaRPr lang="en-US" sz="2800" dirty="0">
              <a:latin typeface="Century Gothic" panose="020B0502020202020204" pitchFamily="34" charset="0"/>
            </a:endParaRPr>
          </a:p>
          <a:p>
            <a:pPr algn="ctr"/>
            <a:endParaRPr lang="en-US" sz="2800" dirty="0" smtClean="0">
              <a:latin typeface="Century Gothic" panose="020B0502020202020204" pitchFamily="34" charset="0"/>
            </a:endParaRPr>
          </a:p>
          <a:p>
            <a:pPr algn="ctr"/>
            <a:endParaRPr lang="en-US" sz="2800" dirty="0">
              <a:latin typeface="Century Gothic" panose="020B0502020202020204" pitchFamily="34" charset="0"/>
            </a:endParaRPr>
          </a:p>
        </p:txBody>
      </p:sp>
    </p:spTree>
    <p:extLst>
      <p:ext uri="{BB962C8B-B14F-4D97-AF65-F5344CB8AC3E}">
        <p14:creationId xmlns:p14="http://schemas.microsoft.com/office/powerpoint/2010/main" val="38748632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559" b="3045"/>
          <a:stretch/>
        </p:blipFill>
        <p:spPr>
          <a:xfrm>
            <a:off x="3640838" y="0"/>
            <a:ext cx="4837594" cy="6858000"/>
          </a:xfrm>
          <a:prstGeom prst="rect">
            <a:avLst/>
          </a:prstGeom>
        </p:spPr>
      </p:pic>
      <p:sp>
        <p:nvSpPr>
          <p:cNvPr id="4" name="Rectangle 3"/>
          <p:cNvSpPr/>
          <p:nvPr/>
        </p:nvSpPr>
        <p:spPr>
          <a:xfrm>
            <a:off x="5497252" y="2220752"/>
            <a:ext cx="1361270" cy="369332"/>
          </a:xfrm>
          <a:prstGeom prst="rect">
            <a:avLst/>
          </a:prstGeom>
        </p:spPr>
        <p:txBody>
          <a:bodyPr wrap="none">
            <a:spAutoFit/>
          </a:bodyPr>
          <a:lstStyle/>
          <a:p>
            <a:pPr algn="ctr"/>
            <a:r>
              <a:rPr lang="en-US" dirty="0">
                <a:latin typeface="Century Gothic" panose="020B0502020202020204" pitchFamily="34" charset="0"/>
              </a:rPr>
              <a:t>Break it up</a:t>
            </a:r>
            <a:endParaRPr lang="en-US" sz="3200" dirty="0">
              <a:latin typeface="Century Gothic" panose="020B0502020202020204" pitchFamily="34" charset="0"/>
            </a:endParaRPr>
          </a:p>
        </p:txBody>
      </p:sp>
    </p:spTree>
    <p:extLst>
      <p:ext uri="{BB962C8B-B14F-4D97-AF65-F5344CB8AC3E}">
        <p14:creationId xmlns:p14="http://schemas.microsoft.com/office/powerpoint/2010/main" val="34837292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1862" y="1123778"/>
            <a:ext cx="6130344" cy="5878532"/>
          </a:xfrm>
          <a:prstGeom prst="rect">
            <a:avLst/>
          </a:prstGeom>
          <a:noFill/>
        </p:spPr>
        <p:txBody>
          <a:bodyPr wrap="square" rtlCol="0">
            <a:spAutoFit/>
          </a:bodyPr>
          <a:lstStyle/>
          <a:p>
            <a:pPr algn="ctr"/>
            <a:r>
              <a:rPr lang="en-US" sz="2800" dirty="0" smtClean="0">
                <a:solidFill>
                  <a:schemeClr val="accent1">
                    <a:lumMod val="75000"/>
                  </a:schemeClr>
                </a:solidFill>
                <a:latin typeface="Century Gothic" panose="020B0502020202020204" pitchFamily="34" charset="0"/>
              </a:rPr>
              <a:t>Priming</a:t>
            </a:r>
          </a:p>
          <a:p>
            <a:pPr algn="ctr"/>
            <a:endParaRPr lang="en-US" sz="2400" dirty="0" smtClean="0">
              <a:latin typeface="Century Gothic" panose="020B0502020202020204" pitchFamily="34" charset="0"/>
            </a:endParaRPr>
          </a:p>
          <a:p>
            <a:pPr algn="ctr"/>
            <a:endParaRPr lang="en-US" sz="2400" dirty="0" smtClean="0">
              <a:latin typeface="Century Gothic" panose="020B0502020202020204" pitchFamily="34" charset="0"/>
            </a:endParaRPr>
          </a:p>
          <a:p>
            <a:pPr algn="ctr"/>
            <a:endParaRPr lang="en-US" sz="2400" dirty="0">
              <a:latin typeface="Century Gothic" panose="020B0502020202020204" pitchFamily="34" charset="0"/>
            </a:endParaRPr>
          </a:p>
          <a:p>
            <a:pPr algn="ctr"/>
            <a:r>
              <a:rPr lang="en-US" sz="2400" dirty="0" smtClean="0">
                <a:latin typeface="Century Gothic" panose="020B0502020202020204" pitchFamily="34" charset="0"/>
              </a:rPr>
              <a:t>If I show you the word </a:t>
            </a:r>
          </a:p>
          <a:p>
            <a:pPr algn="ctr"/>
            <a:r>
              <a:rPr lang="en-US" sz="2400" dirty="0" smtClean="0">
                <a:latin typeface="Century Gothic" panose="020B0502020202020204" pitchFamily="34" charset="0"/>
              </a:rPr>
              <a:t>HOCKEY</a:t>
            </a:r>
          </a:p>
          <a:p>
            <a:pPr algn="ctr"/>
            <a:endParaRPr lang="en-US" sz="2400" dirty="0">
              <a:latin typeface="Century Gothic" panose="020B0502020202020204" pitchFamily="34" charset="0"/>
            </a:endParaRPr>
          </a:p>
          <a:p>
            <a:pPr algn="ctr"/>
            <a:r>
              <a:rPr lang="en-US" sz="2400" dirty="0" smtClean="0">
                <a:latin typeface="Century Gothic" panose="020B0502020202020204" pitchFamily="34" charset="0"/>
              </a:rPr>
              <a:t>Then the word</a:t>
            </a:r>
            <a:endParaRPr lang="en-US" sz="2400" dirty="0">
              <a:latin typeface="Century Gothic" panose="020B0502020202020204" pitchFamily="34" charset="0"/>
            </a:endParaRPr>
          </a:p>
          <a:p>
            <a:pPr algn="ctr"/>
            <a:r>
              <a:rPr lang="en-US" sz="2400" dirty="0" smtClean="0">
                <a:latin typeface="Century Gothic" panose="020B0502020202020204" pitchFamily="34" charset="0"/>
              </a:rPr>
              <a:t>P_CK</a:t>
            </a:r>
          </a:p>
          <a:p>
            <a:endParaRPr lang="en-US" sz="2400" dirty="0" smtClean="0">
              <a:latin typeface="Century Gothic" panose="020B0502020202020204" pitchFamily="34" charset="0"/>
            </a:endParaRPr>
          </a:p>
          <a:p>
            <a:pPr algn="ctr"/>
            <a:endParaRPr lang="en-US" sz="2400" dirty="0" smtClean="0">
              <a:latin typeface="Century Gothic" panose="020B0502020202020204" pitchFamily="34" charset="0"/>
            </a:endParaRPr>
          </a:p>
          <a:p>
            <a:pPr algn="ctr"/>
            <a:endParaRPr lang="en-US" sz="2400" dirty="0" smtClean="0">
              <a:latin typeface="Century Gothic" panose="020B0502020202020204" pitchFamily="34" charset="0"/>
            </a:endParaRPr>
          </a:p>
          <a:p>
            <a:pPr algn="ctr"/>
            <a:endParaRPr lang="en-US" sz="2800" dirty="0">
              <a:latin typeface="Century Gothic" panose="020B0502020202020204" pitchFamily="34" charset="0"/>
            </a:endParaRPr>
          </a:p>
          <a:p>
            <a:pPr algn="ctr"/>
            <a:endParaRPr lang="en-US" sz="2800" dirty="0" smtClean="0">
              <a:latin typeface="Century Gothic" panose="020B0502020202020204" pitchFamily="34" charset="0"/>
            </a:endParaRPr>
          </a:p>
          <a:p>
            <a:pPr algn="ctr"/>
            <a:endParaRPr lang="en-US" sz="2800" dirty="0">
              <a:latin typeface="Century Gothic" panose="020B0502020202020204" pitchFamily="34"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4175" y="0"/>
            <a:ext cx="5457825" cy="6858000"/>
          </a:xfrm>
          <a:prstGeom prst="rect">
            <a:avLst/>
          </a:prstGeom>
        </p:spPr>
      </p:pic>
    </p:spTree>
    <p:extLst>
      <p:ext uri="{BB962C8B-B14F-4D97-AF65-F5344CB8AC3E}">
        <p14:creationId xmlns:p14="http://schemas.microsoft.com/office/powerpoint/2010/main" val="118718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1357" y="826323"/>
            <a:ext cx="6130344" cy="5816977"/>
          </a:xfrm>
          <a:prstGeom prst="rect">
            <a:avLst/>
          </a:prstGeom>
          <a:noFill/>
        </p:spPr>
        <p:txBody>
          <a:bodyPr wrap="square" rtlCol="0">
            <a:spAutoFit/>
          </a:bodyPr>
          <a:lstStyle/>
          <a:p>
            <a:pPr algn="ctr"/>
            <a:endParaRPr lang="en-US" sz="2400" dirty="0" smtClean="0">
              <a:latin typeface="Century Gothic" panose="020B0502020202020204" pitchFamily="34" charset="0"/>
            </a:endParaRPr>
          </a:p>
          <a:p>
            <a:pPr algn="ctr"/>
            <a:endParaRPr lang="en-US" sz="2400" dirty="0">
              <a:latin typeface="Century Gothic" panose="020B0502020202020204" pitchFamily="34" charset="0"/>
            </a:endParaRPr>
          </a:p>
          <a:p>
            <a:pPr algn="ctr"/>
            <a:endParaRPr lang="en-US" sz="2400" dirty="0">
              <a:latin typeface="Century Gothic" panose="020B0502020202020204" pitchFamily="34" charset="0"/>
            </a:endParaRPr>
          </a:p>
          <a:p>
            <a:pPr algn="ctr"/>
            <a:r>
              <a:rPr lang="en-US" sz="2400" dirty="0" smtClean="0">
                <a:latin typeface="Century Gothic" panose="020B0502020202020204" pitchFamily="34" charset="0"/>
              </a:rPr>
              <a:t>If I show you the word </a:t>
            </a:r>
          </a:p>
          <a:p>
            <a:pPr algn="ctr"/>
            <a:r>
              <a:rPr lang="en-US" sz="2400" dirty="0" smtClean="0">
                <a:latin typeface="Century Gothic" panose="020B0502020202020204" pitchFamily="34" charset="0"/>
              </a:rPr>
              <a:t>SUITCASE</a:t>
            </a:r>
          </a:p>
          <a:p>
            <a:pPr algn="ctr"/>
            <a:endParaRPr lang="en-US" sz="2400" dirty="0" smtClean="0">
              <a:latin typeface="Century Gothic" panose="020B0502020202020204" pitchFamily="34" charset="0"/>
            </a:endParaRPr>
          </a:p>
          <a:p>
            <a:pPr algn="ctr"/>
            <a:endParaRPr lang="en-US" sz="2400" dirty="0">
              <a:latin typeface="Century Gothic" panose="020B0502020202020204" pitchFamily="34" charset="0"/>
            </a:endParaRPr>
          </a:p>
          <a:p>
            <a:pPr algn="ctr"/>
            <a:r>
              <a:rPr lang="en-US" sz="2400" dirty="0" smtClean="0">
                <a:latin typeface="Century Gothic" panose="020B0502020202020204" pitchFamily="34" charset="0"/>
              </a:rPr>
              <a:t>Then the word</a:t>
            </a:r>
            <a:endParaRPr lang="en-US" sz="2400" dirty="0">
              <a:latin typeface="Century Gothic" panose="020B0502020202020204" pitchFamily="34" charset="0"/>
            </a:endParaRPr>
          </a:p>
          <a:p>
            <a:pPr algn="ctr"/>
            <a:r>
              <a:rPr lang="en-US" sz="2400" dirty="0" smtClean="0">
                <a:latin typeface="Century Gothic" panose="020B0502020202020204" pitchFamily="34" charset="0"/>
              </a:rPr>
              <a:t>P_CK</a:t>
            </a:r>
          </a:p>
          <a:p>
            <a:endParaRPr lang="en-US" sz="2400" dirty="0" smtClean="0">
              <a:latin typeface="Century Gothic" panose="020B0502020202020204" pitchFamily="34" charset="0"/>
            </a:endParaRPr>
          </a:p>
          <a:p>
            <a:pPr algn="ctr"/>
            <a:endParaRPr lang="en-US" sz="2400" dirty="0" smtClean="0">
              <a:latin typeface="Century Gothic" panose="020B0502020202020204" pitchFamily="34" charset="0"/>
            </a:endParaRPr>
          </a:p>
          <a:p>
            <a:pPr algn="ctr"/>
            <a:endParaRPr lang="en-US" sz="2400" dirty="0" smtClean="0">
              <a:latin typeface="Century Gothic" panose="020B0502020202020204" pitchFamily="34" charset="0"/>
            </a:endParaRPr>
          </a:p>
          <a:p>
            <a:pPr algn="ctr"/>
            <a:endParaRPr lang="en-US" sz="2800" dirty="0">
              <a:latin typeface="Century Gothic" panose="020B0502020202020204" pitchFamily="34" charset="0"/>
            </a:endParaRPr>
          </a:p>
          <a:p>
            <a:pPr algn="ctr"/>
            <a:endParaRPr lang="en-US" sz="2800" dirty="0" smtClean="0">
              <a:latin typeface="Century Gothic" panose="020B0502020202020204" pitchFamily="34" charset="0"/>
            </a:endParaRPr>
          </a:p>
          <a:p>
            <a:pPr algn="ctr"/>
            <a:endParaRPr lang="en-US" sz="2800" dirty="0">
              <a:latin typeface="Century Gothic" panose="020B0502020202020204"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7806" y="826323"/>
            <a:ext cx="5655325" cy="4891856"/>
          </a:xfrm>
          <a:prstGeom prst="rect">
            <a:avLst/>
          </a:prstGeom>
        </p:spPr>
      </p:pic>
    </p:spTree>
    <p:extLst>
      <p:ext uri="{BB962C8B-B14F-4D97-AF65-F5344CB8AC3E}">
        <p14:creationId xmlns:p14="http://schemas.microsoft.com/office/powerpoint/2010/main" val="1246766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9179" t="11346" r="8097" b="4699"/>
          <a:stretch/>
        </p:blipFill>
        <p:spPr>
          <a:xfrm>
            <a:off x="0" y="0"/>
            <a:ext cx="8446770" cy="6858000"/>
          </a:xfrm>
          <a:prstGeom prst="rect">
            <a:avLst/>
          </a:prstGeom>
        </p:spPr>
      </p:pic>
    </p:spTree>
    <p:extLst>
      <p:ext uri="{BB962C8B-B14F-4D97-AF65-F5344CB8AC3E}">
        <p14:creationId xmlns:p14="http://schemas.microsoft.com/office/powerpoint/2010/main" val="40372530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07192" y="1430227"/>
            <a:ext cx="4747338" cy="3354765"/>
          </a:xfrm>
          <a:prstGeom prst="rect">
            <a:avLst/>
          </a:prstGeom>
        </p:spPr>
        <p:txBody>
          <a:bodyPr wrap="square">
            <a:spAutoFit/>
          </a:bodyPr>
          <a:lstStyle/>
          <a:p>
            <a:pPr lvl="0" eaLnBrk="0" fontAlgn="base" hangingPunct="0">
              <a:spcBef>
                <a:spcPct val="0"/>
              </a:spcBef>
              <a:spcAft>
                <a:spcPct val="0"/>
              </a:spcAft>
            </a:pPr>
            <a:r>
              <a:rPr lang="en-US" sz="2800" dirty="0" smtClean="0">
                <a:latin typeface="Century Gothic" panose="020B0502020202020204" pitchFamily="34" charset="0"/>
              </a:rPr>
              <a:t>“Tim had an argument with his brother. The next day he showed up with bruises all over his body.”</a:t>
            </a:r>
          </a:p>
          <a:p>
            <a:pPr lvl="0" eaLnBrk="0" fontAlgn="base" hangingPunct="0">
              <a:spcBef>
                <a:spcPct val="0"/>
              </a:spcBef>
              <a:spcAft>
                <a:spcPct val="0"/>
              </a:spcAft>
            </a:pPr>
            <a:endParaRPr lang="en-US" sz="2000" dirty="0">
              <a:latin typeface="Century Gothic" panose="020B0502020202020204" pitchFamily="34" charset="0"/>
            </a:endParaRPr>
          </a:p>
          <a:p>
            <a:pPr lvl="0" eaLnBrk="0" fontAlgn="base" hangingPunct="0">
              <a:spcBef>
                <a:spcPct val="0"/>
              </a:spcBef>
              <a:spcAft>
                <a:spcPct val="0"/>
              </a:spcAft>
            </a:pPr>
            <a:endParaRPr lang="en-US" sz="2000" dirty="0" smtClean="0">
              <a:latin typeface="Century Gothic" panose="020B0502020202020204" pitchFamily="34" charset="0"/>
            </a:endParaRPr>
          </a:p>
          <a:p>
            <a:pPr lvl="0" eaLnBrk="0" fontAlgn="base" hangingPunct="0">
              <a:spcBef>
                <a:spcPct val="0"/>
              </a:spcBef>
              <a:spcAft>
                <a:spcPct val="0"/>
              </a:spcAft>
            </a:pPr>
            <a:endParaRPr lang="en-US" sz="2000" dirty="0">
              <a:latin typeface="Century Gothic" panose="020B0502020202020204" pitchFamily="34" charset="0"/>
            </a:endParaRPr>
          </a:p>
          <a:p>
            <a:pPr lvl="0" eaLnBrk="0" fontAlgn="base" hangingPunct="0">
              <a:spcBef>
                <a:spcPct val="0"/>
              </a:spcBef>
              <a:spcAft>
                <a:spcPct val="0"/>
              </a:spcAft>
            </a:pPr>
            <a:endParaRPr lang="en-US" sz="2000" dirty="0" smtClean="0">
              <a:latin typeface="Century Gothic" panose="020B0502020202020204" pitchFamily="34" charset="0"/>
            </a:endParaRPr>
          </a:p>
          <a:p>
            <a:pPr lvl="0" eaLnBrk="0" fontAlgn="base" hangingPunct="0">
              <a:spcBef>
                <a:spcPct val="0"/>
              </a:spcBef>
              <a:spcAft>
                <a:spcPct val="0"/>
              </a:spcAft>
            </a:pPr>
            <a:r>
              <a:rPr lang="en-US" sz="2000" i="1" dirty="0">
                <a:latin typeface="Century Gothic" panose="020B0502020202020204" pitchFamily="34" charset="0"/>
              </a:rPr>
              <a:t>Correlation</a:t>
            </a:r>
            <a:r>
              <a:rPr lang="en-US" sz="2000" dirty="0">
                <a:latin typeface="Century Gothic" panose="020B0502020202020204" pitchFamily="34" charset="0"/>
              </a:rPr>
              <a:t> does </a:t>
            </a:r>
            <a:r>
              <a:rPr lang="en-US" sz="2000" i="1" dirty="0">
                <a:latin typeface="Century Gothic" panose="020B0502020202020204" pitchFamily="34" charset="0"/>
              </a:rPr>
              <a:t>not</a:t>
            </a:r>
            <a:r>
              <a:rPr lang="en-US" sz="2000" dirty="0">
                <a:latin typeface="Century Gothic" panose="020B0502020202020204" pitchFamily="34" charset="0"/>
              </a:rPr>
              <a:t> imply </a:t>
            </a:r>
            <a:r>
              <a:rPr lang="en-US" sz="2000" i="1" dirty="0">
                <a:latin typeface="Century Gothic" panose="020B0502020202020204" pitchFamily="34" charset="0"/>
              </a:rPr>
              <a:t>causation</a:t>
            </a:r>
            <a:r>
              <a:rPr lang="en-US" sz="2000" dirty="0">
                <a:latin typeface="Century Gothic" panose="020B0502020202020204" pitchFamily="34" charset="0"/>
              </a:rPr>
              <a:t> </a:t>
            </a:r>
          </a:p>
        </p:txBody>
      </p:sp>
    </p:spTree>
    <p:extLst>
      <p:ext uri="{BB962C8B-B14F-4D97-AF65-F5344CB8AC3E}">
        <p14:creationId xmlns:p14="http://schemas.microsoft.com/office/powerpoint/2010/main" val="12440219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6155" y="2584876"/>
            <a:ext cx="6096000" cy="830997"/>
          </a:xfrm>
          <a:prstGeom prst="rect">
            <a:avLst/>
          </a:prstGeom>
        </p:spPr>
        <p:txBody>
          <a:bodyPr>
            <a:spAutoFit/>
          </a:bodyPr>
          <a:lstStyle/>
          <a:p>
            <a:pPr lvl="0" eaLnBrk="0" fontAlgn="base" hangingPunct="0">
              <a:spcBef>
                <a:spcPct val="0"/>
              </a:spcBef>
              <a:spcAft>
                <a:spcPct val="0"/>
              </a:spcAft>
            </a:pPr>
            <a:r>
              <a:rPr lang="en-US" sz="2400" dirty="0" smtClean="0">
                <a:latin typeface="Century Gothic" panose="020B0502020202020204" pitchFamily="34" charset="0"/>
              </a:rPr>
              <a:t>“How many animals of each kind did Moses take onto the ark?”</a:t>
            </a:r>
            <a:endParaRPr lang="en-US" sz="2400" dirty="0">
              <a:latin typeface="Century Gothic" panose="020B0502020202020204" pitchFamily="34"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4966" t="20353" r="13699"/>
          <a:stretch/>
        </p:blipFill>
        <p:spPr>
          <a:xfrm>
            <a:off x="7487797" y="134964"/>
            <a:ext cx="4704203" cy="6723036"/>
          </a:xfrm>
          <a:prstGeom prst="rect">
            <a:avLst/>
          </a:prstGeom>
        </p:spPr>
      </p:pic>
    </p:spTree>
    <p:extLst>
      <p:ext uri="{BB962C8B-B14F-4D97-AF65-F5344CB8AC3E}">
        <p14:creationId xmlns:p14="http://schemas.microsoft.com/office/powerpoint/2010/main" val="29083710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9204" y="2551825"/>
            <a:ext cx="6096000" cy="830997"/>
          </a:xfrm>
          <a:prstGeom prst="rect">
            <a:avLst/>
          </a:prstGeom>
        </p:spPr>
        <p:txBody>
          <a:bodyPr>
            <a:spAutoFit/>
          </a:bodyPr>
          <a:lstStyle/>
          <a:p>
            <a:pPr lvl="0" eaLnBrk="0" fontAlgn="base" hangingPunct="0">
              <a:spcBef>
                <a:spcPct val="0"/>
              </a:spcBef>
              <a:spcAft>
                <a:spcPct val="0"/>
              </a:spcAft>
            </a:pPr>
            <a:r>
              <a:rPr lang="en-US" sz="2400" dirty="0" smtClean="0">
                <a:latin typeface="Century Gothic" panose="020B0502020202020204" pitchFamily="34" charset="0"/>
              </a:rPr>
              <a:t>“How many animals of each kind did James Bond take onto the ark?”</a:t>
            </a:r>
            <a:endParaRPr lang="en-US" sz="2400" dirty="0">
              <a:latin typeface="Century Gothic" panose="020B0502020202020204" pitchFamily="34" charset="0"/>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43487" t="-160" r="4771" b="37510"/>
          <a:stretch/>
        </p:blipFill>
        <p:spPr>
          <a:xfrm>
            <a:off x="7980461" y="-1"/>
            <a:ext cx="4211539" cy="6815353"/>
          </a:xfrm>
          <a:prstGeom prst="rect">
            <a:avLst/>
          </a:prstGeom>
        </p:spPr>
      </p:pic>
    </p:spTree>
    <p:extLst>
      <p:ext uri="{BB962C8B-B14F-4D97-AF65-F5344CB8AC3E}">
        <p14:creationId xmlns:p14="http://schemas.microsoft.com/office/powerpoint/2010/main" val="39085012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715" y="2243353"/>
            <a:ext cx="4972658" cy="830997"/>
          </a:xfrm>
          <a:prstGeom prst="rect">
            <a:avLst/>
          </a:prstGeom>
        </p:spPr>
        <p:txBody>
          <a:bodyPr wrap="square">
            <a:spAutoFit/>
          </a:bodyPr>
          <a:lstStyle/>
          <a:p>
            <a:pPr lvl="0" eaLnBrk="0" fontAlgn="base" hangingPunct="0">
              <a:spcBef>
                <a:spcPct val="0"/>
              </a:spcBef>
              <a:spcAft>
                <a:spcPct val="0"/>
              </a:spcAft>
            </a:pPr>
            <a:r>
              <a:rPr lang="en-US" sz="2400" dirty="0" smtClean="0">
                <a:latin typeface="Century Gothic" panose="020B0502020202020204" pitchFamily="34" charset="0"/>
              </a:rPr>
              <a:t>Managing expectations &amp; </a:t>
            </a:r>
          </a:p>
          <a:p>
            <a:pPr lvl="0" eaLnBrk="0" fontAlgn="base" hangingPunct="0">
              <a:spcBef>
                <a:spcPct val="0"/>
              </a:spcBef>
              <a:spcAft>
                <a:spcPct val="0"/>
              </a:spcAft>
            </a:pPr>
            <a:r>
              <a:rPr lang="en-US" sz="2400" dirty="0" smtClean="0">
                <a:latin typeface="Century Gothic" panose="020B0502020202020204" pitchFamily="34" charset="0"/>
              </a:rPr>
              <a:t>Anchoring</a:t>
            </a:r>
            <a:endParaRPr lang="en-US" sz="2400" dirty="0">
              <a:latin typeface="Century Gothic" panose="020B0502020202020204" pitchFamily="34" charset="0"/>
            </a:endParaRPr>
          </a:p>
        </p:txBody>
      </p:sp>
      <p:pic>
        <p:nvPicPr>
          <p:cNvPr id="3" name="Picture 2"/>
          <p:cNvPicPr>
            <a:picLocks noChangeAspect="1"/>
          </p:cNvPicPr>
          <p:nvPr/>
        </p:nvPicPr>
        <p:blipFill rotWithShape="1">
          <a:blip r:embed="rId3"/>
          <a:srcRect l="12198" t="29880" r="41446" b="13884"/>
          <a:stretch/>
        </p:blipFill>
        <p:spPr>
          <a:xfrm>
            <a:off x="5222373" y="-1"/>
            <a:ext cx="6969627" cy="6764357"/>
          </a:xfrm>
          <a:prstGeom prst="rect">
            <a:avLst/>
          </a:prstGeom>
        </p:spPr>
      </p:pic>
    </p:spTree>
    <p:extLst>
      <p:ext uri="{BB962C8B-B14F-4D97-AF65-F5344CB8AC3E}">
        <p14:creationId xmlns:p14="http://schemas.microsoft.com/office/powerpoint/2010/main" val="22066128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715" y="2243353"/>
            <a:ext cx="2550635" cy="1200329"/>
          </a:xfrm>
          <a:prstGeom prst="rect">
            <a:avLst/>
          </a:prstGeom>
        </p:spPr>
        <p:txBody>
          <a:bodyPr wrap="square">
            <a:spAutoFit/>
          </a:bodyPr>
          <a:lstStyle/>
          <a:p>
            <a:pPr lvl="0" eaLnBrk="0" fontAlgn="base" hangingPunct="0">
              <a:spcBef>
                <a:spcPct val="0"/>
              </a:spcBef>
              <a:spcAft>
                <a:spcPct val="0"/>
              </a:spcAft>
            </a:pPr>
            <a:r>
              <a:rPr lang="en-US" sz="2400" dirty="0" smtClean="0">
                <a:latin typeface="Century Gothic" panose="020B0502020202020204" pitchFamily="34" charset="0"/>
              </a:rPr>
              <a:t>Managing expectations &amp; </a:t>
            </a:r>
          </a:p>
          <a:p>
            <a:pPr lvl="0" eaLnBrk="0" fontAlgn="base" hangingPunct="0">
              <a:spcBef>
                <a:spcPct val="0"/>
              </a:spcBef>
              <a:spcAft>
                <a:spcPct val="0"/>
              </a:spcAft>
            </a:pPr>
            <a:r>
              <a:rPr lang="en-US" sz="2400" dirty="0" smtClean="0">
                <a:latin typeface="Century Gothic" panose="020B0502020202020204" pitchFamily="34" charset="0"/>
              </a:rPr>
              <a:t>Anchoring</a:t>
            </a:r>
            <a:endParaRPr lang="en-US" sz="2400" dirty="0">
              <a:latin typeface="Century Gothic" panose="020B0502020202020204" pitchFamily="34"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0898" r="10001"/>
          <a:stretch/>
        </p:blipFill>
        <p:spPr>
          <a:xfrm>
            <a:off x="2800350" y="0"/>
            <a:ext cx="9391650" cy="6858000"/>
          </a:xfrm>
          <a:prstGeom prst="rect">
            <a:avLst/>
          </a:prstGeom>
        </p:spPr>
      </p:pic>
    </p:spTree>
    <p:extLst>
      <p:ext uri="{BB962C8B-B14F-4D97-AF65-F5344CB8AC3E}">
        <p14:creationId xmlns:p14="http://schemas.microsoft.com/office/powerpoint/2010/main" val="30276168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5851" y="1549784"/>
            <a:ext cx="5541868" cy="3477875"/>
          </a:xfrm>
          <a:prstGeom prst="rect">
            <a:avLst/>
          </a:prstGeom>
        </p:spPr>
        <p:txBody>
          <a:bodyPr wrap="square">
            <a:spAutoFit/>
          </a:bodyPr>
          <a:lstStyle/>
          <a:p>
            <a:pPr lvl="0" eaLnBrk="0" fontAlgn="base" hangingPunct="0">
              <a:spcBef>
                <a:spcPct val="0"/>
              </a:spcBef>
              <a:spcAft>
                <a:spcPct val="0"/>
              </a:spcAft>
            </a:pPr>
            <a:r>
              <a:rPr lang="en-US" sz="2000" b="1" dirty="0">
                <a:latin typeface="Century Gothic" panose="020B0502020202020204" pitchFamily="34" charset="0"/>
              </a:rPr>
              <a:t>Cognitive dissonance </a:t>
            </a:r>
            <a:r>
              <a:rPr lang="en-US" sz="2000" dirty="0">
                <a:latin typeface="Century Gothic" panose="020B0502020202020204" pitchFamily="34" charset="0"/>
              </a:rPr>
              <a:t>is a psychological term describing the uncomfortable tension that may result from having two conflicting thoughts at the same time, or from engaging in behavior that conflicts with one's beliefs, or from experiencing apparently conflicting phenomena. In simple terms, it can be the filtering of information that conflicts with what you already believe, in an effort to ignore that information and reinforce your beliefs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9497" y="0"/>
            <a:ext cx="6082504"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6450" y="5143499"/>
            <a:ext cx="1514475" cy="1514475"/>
          </a:xfrm>
          <a:prstGeom prst="rect">
            <a:avLst/>
          </a:prstGeom>
        </p:spPr>
      </p:pic>
    </p:spTree>
    <p:extLst>
      <p:ext uri="{BB962C8B-B14F-4D97-AF65-F5344CB8AC3E}">
        <p14:creationId xmlns:p14="http://schemas.microsoft.com/office/powerpoint/2010/main" val="12569592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6281"/>
          <a:stretch/>
        </p:blipFill>
        <p:spPr>
          <a:xfrm>
            <a:off x="-48275" y="942975"/>
            <a:ext cx="6230720" cy="5534733"/>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b="902"/>
          <a:stretch/>
        </p:blipFill>
        <p:spPr>
          <a:xfrm>
            <a:off x="6371687" y="942975"/>
            <a:ext cx="5820313" cy="5534733"/>
          </a:xfrm>
          <a:prstGeom prst="rect">
            <a:avLst/>
          </a:prstGeom>
        </p:spPr>
      </p:pic>
      <p:sp>
        <p:nvSpPr>
          <p:cNvPr id="7" name="TextBox 6"/>
          <p:cNvSpPr txBox="1"/>
          <p:nvPr/>
        </p:nvSpPr>
        <p:spPr>
          <a:xfrm>
            <a:off x="4522407" y="128587"/>
            <a:ext cx="3320076" cy="646331"/>
          </a:xfrm>
          <a:prstGeom prst="rect">
            <a:avLst/>
          </a:prstGeom>
          <a:noFill/>
        </p:spPr>
        <p:txBody>
          <a:bodyPr wrap="none" rtlCol="0">
            <a:spAutoFit/>
          </a:bodyPr>
          <a:lstStyle/>
          <a:p>
            <a:r>
              <a:rPr lang="en-US" sz="3600" dirty="0" smtClean="0"/>
              <a:t>Fun sidebar stuff</a:t>
            </a:r>
            <a:endParaRPr lang="en-US" sz="3600" dirty="0"/>
          </a:p>
        </p:txBody>
      </p:sp>
    </p:spTree>
    <p:extLst>
      <p:ext uri="{BB962C8B-B14F-4D97-AF65-F5344CB8AC3E}">
        <p14:creationId xmlns:p14="http://schemas.microsoft.com/office/powerpoint/2010/main" val="15718821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07657" y="185737"/>
            <a:ext cx="11022313" cy="646331"/>
          </a:xfrm>
          <a:prstGeom prst="rect">
            <a:avLst/>
          </a:prstGeom>
          <a:noFill/>
        </p:spPr>
        <p:txBody>
          <a:bodyPr wrap="none" rtlCol="0">
            <a:spAutoFit/>
          </a:bodyPr>
          <a:lstStyle/>
          <a:p>
            <a:r>
              <a:rPr lang="en-US" sz="3600" dirty="0" smtClean="0"/>
              <a:t>Fun sidebar stuff: Gamification and Behavioral Economics </a:t>
            </a:r>
            <a:endParaRPr lang="en-US" sz="3600" dirty="0"/>
          </a:p>
        </p:txBody>
      </p:sp>
      <p:pic>
        <p:nvPicPr>
          <p:cNvPr id="2" name="Picture 1">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t="4145" b="2040"/>
          <a:stretch/>
        </p:blipFill>
        <p:spPr>
          <a:xfrm>
            <a:off x="2043112" y="942975"/>
            <a:ext cx="7900988" cy="5915025"/>
          </a:xfrm>
          <a:prstGeom prst="rect">
            <a:avLst/>
          </a:prstGeom>
        </p:spPr>
      </p:pic>
    </p:spTree>
    <p:extLst>
      <p:ext uri="{BB962C8B-B14F-4D97-AF65-F5344CB8AC3E}">
        <p14:creationId xmlns:p14="http://schemas.microsoft.com/office/powerpoint/2010/main" val="20048211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3923" b="2090"/>
          <a:stretch/>
        </p:blipFill>
        <p:spPr>
          <a:xfrm>
            <a:off x="706945" y="0"/>
            <a:ext cx="10856924" cy="6858000"/>
          </a:xfrm>
          <a:prstGeom prst="rect">
            <a:avLst/>
          </a:prstGeom>
        </p:spPr>
      </p:pic>
    </p:spTree>
    <p:extLst>
      <p:ext uri="{BB962C8B-B14F-4D97-AF65-F5344CB8AC3E}">
        <p14:creationId xmlns:p14="http://schemas.microsoft.com/office/powerpoint/2010/main" val="34181161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9036" y="1288028"/>
            <a:ext cx="6096000" cy="3785652"/>
          </a:xfrm>
          <a:prstGeom prst="rect">
            <a:avLst/>
          </a:prstGeom>
        </p:spPr>
        <p:txBody>
          <a:bodyPr>
            <a:spAutoFit/>
          </a:bodyPr>
          <a:lstStyle/>
          <a:p>
            <a:pPr lvl="0" eaLnBrk="0" fontAlgn="base" hangingPunct="0">
              <a:spcBef>
                <a:spcPct val="0"/>
              </a:spcBef>
              <a:spcAft>
                <a:spcPct val="0"/>
              </a:spcAft>
            </a:pPr>
            <a:r>
              <a:rPr lang="en-US" sz="2000" b="1" dirty="0" smtClean="0">
                <a:latin typeface="Century Gothic" panose="020B0502020202020204" pitchFamily="34" charset="0"/>
              </a:rPr>
              <a:t>Establishing </a:t>
            </a:r>
            <a:r>
              <a:rPr lang="en-US" sz="2000" b="1" dirty="0">
                <a:latin typeface="Century Gothic" panose="020B0502020202020204" pitchFamily="34" charset="0"/>
              </a:rPr>
              <a:t>Artificial Time Constraints</a:t>
            </a:r>
          </a:p>
          <a:p>
            <a:pPr lvl="0" eaLnBrk="0" fontAlgn="base" hangingPunct="0">
              <a:spcBef>
                <a:spcPct val="0"/>
              </a:spcBef>
              <a:spcAft>
                <a:spcPct val="0"/>
              </a:spcAft>
            </a:pPr>
            <a:r>
              <a:rPr lang="en-US" sz="2000" dirty="0" smtClean="0">
                <a:latin typeface="Century Gothic" panose="020B0502020202020204" pitchFamily="34" charset="0"/>
              </a:rPr>
              <a:t>The </a:t>
            </a:r>
            <a:r>
              <a:rPr lang="en-US" sz="2000" dirty="0">
                <a:latin typeface="Century Gothic" panose="020B0502020202020204" pitchFamily="34" charset="0"/>
              </a:rPr>
              <a:t>first step in the process of developing great rapport and having great conversations is letting the other person know that there is an end in sight, and it is really close.</a:t>
            </a:r>
          </a:p>
          <a:p>
            <a:pPr lvl="0" eaLnBrk="0" fontAlgn="base" hangingPunct="0">
              <a:spcBef>
                <a:spcPct val="0"/>
              </a:spcBef>
              <a:spcAft>
                <a:spcPct val="0"/>
              </a:spcAft>
            </a:pPr>
            <a:r>
              <a:rPr lang="en-US" sz="2000" dirty="0">
                <a:latin typeface="Century Gothic" panose="020B0502020202020204" pitchFamily="34" charset="0"/>
              </a:rPr>
              <a:t>When you approach someone to start a conversation most people assess the situation for threat before anything else. </a:t>
            </a:r>
            <a:r>
              <a:rPr lang="en-US" sz="2000" dirty="0" smtClean="0">
                <a:latin typeface="Century Gothic" panose="020B0502020202020204" pitchFamily="34" charset="0"/>
              </a:rPr>
              <a:t>Humans </a:t>
            </a:r>
            <a:r>
              <a:rPr lang="en-US" sz="2000" dirty="0">
                <a:latin typeface="Century Gothic" panose="020B0502020202020204" pitchFamily="34" charset="0"/>
              </a:rPr>
              <a:t>have genetically survived because of this. This is a strong reason why these techniques work; they are specifically designed to lower the perceived risk to a stranger.</a:t>
            </a:r>
            <a:endParaRPr lang="en-US" sz="2000" b="1" dirty="0">
              <a:latin typeface="Century Gothic" panose="020B0502020202020204"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1081" y="0"/>
            <a:ext cx="5480919" cy="6858000"/>
          </a:xfrm>
          <a:prstGeom prst="rect">
            <a:avLst/>
          </a:prstGeom>
        </p:spPr>
      </p:pic>
    </p:spTree>
    <p:extLst>
      <p:ext uri="{BB962C8B-B14F-4D97-AF65-F5344CB8AC3E}">
        <p14:creationId xmlns:p14="http://schemas.microsoft.com/office/powerpoint/2010/main" val="6387846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3390" y="751344"/>
            <a:ext cx="4275088" cy="5355312"/>
          </a:xfrm>
          <a:prstGeom prst="rect">
            <a:avLst/>
          </a:prstGeom>
        </p:spPr>
        <p:txBody>
          <a:bodyPr wrap="square">
            <a:spAutoFit/>
          </a:bodyPr>
          <a:lstStyle/>
          <a:p>
            <a:pPr lvl="0" eaLnBrk="0" fontAlgn="base" hangingPunct="0">
              <a:spcBef>
                <a:spcPct val="0"/>
              </a:spcBef>
              <a:spcAft>
                <a:spcPct val="0"/>
              </a:spcAft>
            </a:pPr>
            <a:r>
              <a:rPr lang="en-US" b="1" dirty="0" smtClean="0">
                <a:latin typeface="Arial" panose="020B0604020202020204" pitchFamily="34" charset="0"/>
              </a:rPr>
              <a:t>Accommodating Non-verbal's</a:t>
            </a:r>
            <a:endParaRPr lang="en-US" b="1" dirty="0">
              <a:latin typeface="Arial" panose="020B0604020202020204" pitchFamily="34" charset="0"/>
            </a:endParaRPr>
          </a:p>
          <a:p>
            <a:pPr lvl="0" eaLnBrk="0" fontAlgn="base" hangingPunct="0">
              <a:spcBef>
                <a:spcPct val="0"/>
              </a:spcBef>
              <a:spcAft>
                <a:spcPct val="0"/>
              </a:spcAft>
            </a:pPr>
            <a:r>
              <a:rPr lang="en-US" dirty="0" smtClean="0">
                <a:latin typeface="Arial" panose="020B0604020202020204" pitchFamily="34" charset="0"/>
              </a:rPr>
              <a:t>You </a:t>
            </a:r>
            <a:r>
              <a:rPr lang="en-US" dirty="0">
                <a:latin typeface="Arial" panose="020B0604020202020204" pitchFamily="34" charset="0"/>
              </a:rPr>
              <a:t>want to look non threatening. The number one nonverbal technique to use to look more accommodating is to smile. </a:t>
            </a:r>
          </a:p>
          <a:p>
            <a:pPr lvl="0" eaLnBrk="0" fontAlgn="base" hangingPunct="0">
              <a:spcBef>
                <a:spcPct val="0"/>
              </a:spcBef>
              <a:spcAft>
                <a:spcPct val="0"/>
              </a:spcAft>
            </a:pPr>
            <a:r>
              <a:rPr lang="en-US" dirty="0" smtClean="0">
                <a:latin typeface="Arial" panose="020B0604020202020204" pitchFamily="34" charset="0"/>
              </a:rPr>
              <a:t>You </a:t>
            </a:r>
            <a:r>
              <a:rPr lang="en-US" dirty="0">
                <a:latin typeface="Arial" panose="020B0604020202020204" pitchFamily="34" charset="0"/>
              </a:rPr>
              <a:t>can however accentuate your smile in a subtle way. </a:t>
            </a:r>
          </a:p>
          <a:p>
            <a:pPr lvl="0" eaLnBrk="0" fontAlgn="base" hangingPunct="0">
              <a:spcBef>
                <a:spcPct val="0"/>
              </a:spcBef>
              <a:spcAft>
                <a:spcPct val="0"/>
              </a:spcAft>
            </a:pPr>
            <a:r>
              <a:rPr lang="en-US" dirty="0">
                <a:latin typeface="Arial" panose="020B0604020202020204" pitchFamily="34" charset="0"/>
              </a:rPr>
              <a:t>Adding a slight head tilt shows the other person that you have comfort with them and trust them. Another nonverbal to try and maintain is a slightly lower chin angle.</a:t>
            </a:r>
          </a:p>
          <a:p>
            <a:pPr lvl="0" eaLnBrk="0" fontAlgn="base" hangingPunct="0">
              <a:spcBef>
                <a:spcPct val="0"/>
              </a:spcBef>
              <a:spcAft>
                <a:spcPct val="0"/>
              </a:spcAft>
            </a:pPr>
            <a:r>
              <a:rPr lang="en-US" dirty="0">
                <a:latin typeface="Arial" panose="020B0604020202020204" pitchFamily="34" charset="0"/>
              </a:rPr>
              <a:t>High chin angles make someone feel like you’re looking down at them. </a:t>
            </a:r>
          </a:p>
          <a:p>
            <a:pPr lvl="0" eaLnBrk="0" fontAlgn="base" hangingPunct="0">
              <a:spcBef>
                <a:spcPct val="0"/>
              </a:spcBef>
              <a:spcAft>
                <a:spcPct val="0"/>
              </a:spcAft>
            </a:pPr>
            <a:r>
              <a:rPr lang="en-US" dirty="0">
                <a:latin typeface="Arial" panose="020B0604020202020204" pitchFamily="34" charset="0"/>
              </a:rPr>
              <a:t>Another key nonverbal is body angle. Standing toe to toe with someone else can be intimidating. </a:t>
            </a:r>
            <a:r>
              <a:rPr lang="en-US" dirty="0" smtClean="0">
                <a:latin typeface="Arial" panose="020B0604020202020204" pitchFamily="34" charset="0"/>
              </a:rPr>
              <a:t>A </a:t>
            </a:r>
            <a:r>
              <a:rPr lang="en-US" dirty="0">
                <a:latin typeface="Arial" panose="020B0604020202020204" pitchFamily="34" charset="0"/>
              </a:rPr>
              <a:t>slight body angle or blade away from the individual you are engaging will present a much more accommodating nonverbal</a:t>
            </a:r>
            <a:r>
              <a:rPr lang="en-US" dirty="0" smtClean="0">
                <a:latin typeface="Arial" panose="020B0604020202020204" pitchFamily="34" charset="0"/>
              </a:rPr>
              <a:t>.</a:t>
            </a:r>
            <a:endParaRPr lang="en-US" dirty="0">
              <a:latin typeface="Arial" panose="020B060402020202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4113" y="0"/>
            <a:ext cx="7107887" cy="6858000"/>
          </a:xfrm>
          <a:prstGeom prst="rect">
            <a:avLst/>
          </a:prstGeom>
        </p:spPr>
      </p:pic>
    </p:spTree>
    <p:extLst>
      <p:ext uri="{BB962C8B-B14F-4D97-AF65-F5344CB8AC3E}">
        <p14:creationId xmlns:p14="http://schemas.microsoft.com/office/powerpoint/2010/main" val="1529742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93666" y="1814631"/>
            <a:ext cx="6096000" cy="2554545"/>
          </a:xfrm>
          <a:prstGeom prst="rect">
            <a:avLst/>
          </a:prstGeom>
        </p:spPr>
        <p:txBody>
          <a:bodyPr>
            <a:spAutoFit/>
          </a:bodyPr>
          <a:lstStyle/>
          <a:p>
            <a:pPr lvl="0" eaLnBrk="0" fontAlgn="base" hangingPunct="0">
              <a:spcBef>
                <a:spcPct val="0"/>
              </a:spcBef>
              <a:spcAft>
                <a:spcPct val="0"/>
              </a:spcAft>
            </a:pPr>
            <a:r>
              <a:rPr lang="en-US" sz="2000" b="1" dirty="0" smtClean="0">
                <a:latin typeface="Century Gothic" panose="020B0502020202020204" pitchFamily="34" charset="0"/>
              </a:rPr>
              <a:t>Slower </a:t>
            </a:r>
            <a:r>
              <a:rPr lang="en-US" sz="2000" b="1" dirty="0">
                <a:latin typeface="Century Gothic" panose="020B0502020202020204" pitchFamily="34" charset="0"/>
              </a:rPr>
              <a:t>Rate of Speech</a:t>
            </a:r>
          </a:p>
          <a:p>
            <a:pPr lvl="0" eaLnBrk="0" fontAlgn="base" hangingPunct="0">
              <a:spcBef>
                <a:spcPct val="0"/>
              </a:spcBef>
              <a:spcAft>
                <a:spcPct val="0"/>
              </a:spcAft>
            </a:pPr>
            <a:r>
              <a:rPr lang="en-US" sz="2000" dirty="0">
                <a:latin typeface="Century Gothic" panose="020B0502020202020204" pitchFamily="34" charset="0"/>
              </a:rPr>
              <a:t>Speaking fast may mean you’re excited. It may even mean that you know what you’re talking about. However speaking slowly gives you more credibility.</a:t>
            </a:r>
          </a:p>
          <a:p>
            <a:pPr lvl="0" eaLnBrk="0" fontAlgn="base" hangingPunct="0">
              <a:spcBef>
                <a:spcPct val="0"/>
              </a:spcBef>
              <a:spcAft>
                <a:spcPct val="0"/>
              </a:spcAft>
            </a:pPr>
            <a:r>
              <a:rPr lang="en-US" sz="2000" dirty="0">
                <a:latin typeface="Century Gothic" panose="020B0502020202020204" pitchFamily="34" charset="0"/>
              </a:rPr>
              <a:t>Whenever I have a conversation that I believe is important for me to be credible in my content, I purposely slow down the delivery</a:t>
            </a:r>
            <a:endParaRPr lang="en-US" sz="2000" b="1" dirty="0">
              <a:latin typeface="Century Gothic" panose="020B050202020202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7740" y="0"/>
            <a:ext cx="4524260" cy="6872294"/>
          </a:xfrm>
          <a:prstGeom prst="rect">
            <a:avLst/>
          </a:prstGeom>
        </p:spPr>
      </p:pic>
    </p:spTree>
    <p:extLst>
      <p:ext uri="{BB962C8B-B14F-4D97-AF65-F5344CB8AC3E}">
        <p14:creationId xmlns:p14="http://schemas.microsoft.com/office/powerpoint/2010/main" val="41472346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8174" y="736458"/>
            <a:ext cx="4954327" cy="3170099"/>
          </a:xfrm>
          <a:prstGeom prst="rect">
            <a:avLst/>
          </a:prstGeom>
        </p:spPr>
        <p:txBody>
          <a:bodyPr wrap="square">
            <a:spAutoFit/>
          </a:bodyPr>
          <a:lstStyle/>
          <a:p>
            <a:pPr lvl="0" eaLnBrk="0" fontAlgn="base" hangingPunct="0">
              <a:spcBef>
                <a:spcPct val="0"/>
              </a:spcBef>
              <a:spcAft>
                <a:spcPct val="0"/>
              </a:spcAft>
            </a:pPr>
            <a:r>
              <a:rPr lang="en-US" sz="2000" b="1" dirty="0" smtClean="0">
                <a:latin typeface="Century Gothic" panose="020B0502020202020204" pitchFamily="34" charset="0"/>
              </a:rPr>
              <a:t>Sympathy </a:t>
            </a:r>
            <a:r>
              <a:rPr lang="en-US" sz="2000" b="1" dirty="0">
                <a:latin typeface="Century Gothic" panose="020B0502020202020204" pitchFamily="34" charset="0"/>
              </a:rPr>
              <a:t>or </a:t>
            </a:r>
            <a:r>
              <a:rPr lang="en-US" sz="2000" b="1" dirty="0" smtClean="0">
                <a:latin typeface="Century Gothic" panose="020B0502020202020204" pitchFamily="34" charset="0"/>
              </a:rPr>
              <a:t>Assistance</a:t>
            </a:r>
            <a:endParaRPr lang="en-US" sz="2000" b="1" dirty="0">
              <a:latin typeface="Century Gothic" panose="020B0502020202020204" pitchFamily="34" charset="0"/>
            </a:endParaRPr>
          </a:p>
          <a:p>
            <a:pPr lvl="0" eaLnBrk="0" fontAlgn="base" hangingPunct="0">
              <a:spcBef>
                <a:spcPct val="0"/>
              </a:spcBef>
              <a:spcAft>
                <a:spcPct val="0"/>
              </a:spcAft>
            </a:pPr>
            <a:r>
              <a:rPr lang="en-US" sz="2000" dirty="0" smtClean="0">
                <a:latin typeface="Century Gothic" panose="020B0502020202020204" pitchFamily="34" charset="0"/>
              </a:rPr>
              <a:t>As </a:t>
            </a:r>
            <a:r>
              <a:rPr lang="en-US" sz="2000" dirty="0">
                <a:latin typeface="Century Gothic" panose="020B0502020202020204" pitchFamily="34" charset="0"/>
              </a:rPr>
              <a:t>human beings, we are biologically conditioned to accommodate requests for assistance. The compulsion is based upon the fact that our ancient ancestors knew that if they did not provide assistance when asked, the assistance would not be granted to them if requested at a later date</a:t>
            </a:r>
            <a:r>
              <a:rPr lang="en-US" sz="2000" dirty="0" smtClean="0">
                <a:latin typeface="Century Gothic" panose="020B0502020202020204" pitchFamily="34" charset="0"/>
              </a:rPr>
              <a:t>.</a:t>
            </a:r>
            <a:endParaRPr lang="en-US" sz="2000" b="1" dirty="0">
              <a:latin typeface="Century Gothic" panose="020B0502020202020204" pitchFamily="34" charset="0"/>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035" r="2189"/>
          <a:stretch/>
        </p:blipFill>
        <p:spPr>
          <a:xfrm>
            <a:off x="5612488" y="1651379"/>
            <a:ext cx="6579512" cy="5206621"/>
          </a:xfrm>
          <a:prstGeom prst="rect">
            <a:avLst/>
          </a:prstGeom>
        </p:spPr>
      </p:pic>
    </p:spTree>
    <p:extLst>
      <p:ext uri="{BB962C8B-B14F-4D97-AF65-F5344CB8AC3E}">
        <p14:creationId xmlns:p14="http://schemas.microsoft.com/office/powerpoint/2010/main" val="26879619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16245" y="1596268"/>
            <a:ext cx="6096000" cy="3693319"/>
          </a:xfrm>
          <a:prstGeom prst="rect">
            <a:avLst/>
          </a:prstGeom>
        </p:spPr>
        <p:txBody>
          <a:bodyPr>
            <a:spAutoFit/>
          </a:bodyPr>
          <a:lstStyle/>
          <a:p>
            <a:pPr lvl="0" eaLnBrk="0" fontAlgn="base" hangingPunct="0">
              <a:spcBef>
                <a:spcPct val="0"/>
              </a:spcBef>
              <a:spcAft>
                <a:spcPct val="0"/>
              </a:spcAft>
            </a:pPr>
            <a:r>
              <a:rPr lang="en-US" b="1" dirty="0" smtClean="0">
                <a:latin typeface="Arial" panose="020B0604020202020204" pitchFamily="34" charset="0"/>
              </a:rPr>
              <a:t>Ego </a:t>
            </a:r>
            <a:r>
              <a:rPr lang="en-US" b="1" dirty="0">
                <a:latin typeface="Arial" panose="020B0604020202020204" pitchFamily="34" charset="0"/>
              </a:rPr>
              <a:t>Suspension</a:t>
            </a:r>
          </a:p>
          <a:p>
            <a:pPr lvl="0" eaLnBrk="0" fontAlgn="base" hangingPunct="0">
              <a:spcBef>
                <a:spcPct val="0"/>
              </a:spcBef>
              <a:spcAft>
                <a:spcPct val="0"/>
              </a:spcAft>
            </a:pPr>
            <a:r>
              <a:rPr lang="en-US" dirty="0" smtClean="0">
                <a:latin typeface="Arial" panose="020B0604020202020204" pitchFamily="34" charset="0"/>
              </a:rPr>
              <a:t>Suspending </a:t>
            </a:r>
            <a:r>
              <a:rPr lang="en-US" dirty="0">
                <a:latin typeface="Arial" panose="020B0604020202020204" pitchFamily="34" charset="0"/>
              </a:rPr>
              <a:t>your ego is nothing more complex than putting other individuals’ wants, needs, and perceptions of reality ahead of your own. Most times, when two individuals engage in a conversation, each patiently waits for the other person to be done with whatever story he or she is telling. Then, the other person tells his or her own story, usually on a related topic and often times in an attempt to have a better and more interesting story. Individuals practicing good ego suspension would continue to encourage the other individual to talk about his or her story, neglecting their own need to share what they think is a great story.</a:t>
            </a:r>
            <a:endParaRPr lang="en-US" b="1" dirty="0">
              <a:latin typeface="Arial" panose="020B060402020202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4014" y="0"/>
            <a:ext cx="4810699" cy="6892942"/>
          </a:xfrm>
          <a:prstGeom prst="rect">
            <a:avLst/>
          </a:prstGeom>
        </p:spPr>
      </p:pic>
    </p:spTree>
    <p:extLst>
      <p:ext uri="{BB962C8B-B14F-4D97-AF65-F5344CB8AC3E}">
        <p14:creationId xmlns:p14="http://schemas.microsoft.com/office/powerpoint/2010/main" val="28320068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8676" y="894942"/>
            <a:ext cx="5276876" cy="4524315"/>
          </a:xfrm>
          <a:prstGeom prst="rect">
            <a:avLst/>
          </a:prstGeom>
        </p:spPr>
        <p:txBody>
          <a:bodyPr wrap="square">
            <a:spAutoFit/>
          </a:bodyPr>
          <a:lstStyle/>
          <a:p>
            <a:pPr lvl="0" eaLnBrk="0" fontAlgn="base" hangingPunct="0">
              <a:spcBef>
                <a:spcPct val="0"/>
              </a:spcBef>
              <a:spcAft>
                <a:spcPct val="0"/>
              </a:spcAft>
            </a:pPr>
            <a:r>
              <a:rPr lang="en-US" b="1" dirty="0" smtClean="0">
                <a:latin typeface="Century Gothic" panose="020B0502020202020204" pitchFamily="34" charset="0"/>
                <a:cs typeface="Arial" panose="020B0604020202020204" pitchFamily="34" charset="0"/>
              </a:rPr>
              <a:t>Validate Others</a:t>
            </a:r>
          </a:p>
          <a:p>
            <a:pPr lvl="0" eaLnBrk="0" fontAlgn="base" hangingPunct="0">
              <a:spcBef>
                <a:spcPct val="0"/>
              </a:spcBef>
              <a:spcAft>
                <a:spcPct val="0"/>
              </a:spcAft>
            </a:pPr>
            <a:endParaRPr lang="en-US" b="1" dirty="0">
              <a:latin typeface="Century Gothic" panose="020B0502020202020204" pitchFamily="34" charset="0"/>
              <a:cs typeface="Arial" panose="020B0604020202020204" pitchFamily="34" charset="0"/>
            </a:endParaRPr>
          </a:p>
          <a:p>
            <a:pPr marL="285750" lvl="0" indent="-285750" eaLnBrk="0" fontAlgn="base" hangingPunct="0">
              <a:spcBef>
                <a:spcPct val="0"/>
              </a:spcBef>
              <a:spcAft>
                <a:spcPct val="0"/>
              </a:spcAft>
              <a:buFont typeface="Arial" panose="020B0604020202020204" pitchFamily="34" charset="0"/>
              <a:buChar char="•"/>
            </a:pPr>
            <a:r>
              <a:rPr lang="en-US" u="sng" dirty="0" smtClean="0">
                <a:latin typeface="Century Gothic" panose="020B0502020202020204" pitchFamily="34" charset="0"/>
                <a:cs typeface="Arial" panose="020B0604020202020204" pitchFamily="34" charset="0"/>
              </a:rPr>
              <a:t>Listening</a:t>
            </a:r>
            <a:r>
              <a:rPr lang="en-US" dirty="0" smtClean="0">
                <a:latin typeface="Century Gothic" panose="020B0502020202020204" pitchFamily="34" charset="0"/>
                <a:cs typeface="Arial" panose="020B0604020202020204" pitchFamily="34" charset="0"/>
              </a:rPr>
              <a:t>: This </a:t>
            </a:r>
            <a:r>
              <a:rPr lang="en-US" dirty="0">
                <a:latin typeface="Century Gothic" panose="020B0502020202020204" pitchFamily="34" charset="0"/>
                <a:cs typeface="Arial" panose="020B0604020202020204" pitchFamily="34" charset="0"/>
              </a:rPr>
              <a:t>is the simplest and one of the most effective. Just listen to someone can produce amazing results. </a:t>
            </a:r>
            <a:endParaRPr lang="en-US" dirty="0" smtClean="0">
              <a:latin typeface="Century Gothic" panose="020B0502020202020204" pitchFamily="34" charset="0"/>
              <a:cs typeface="Arial" panose="020B0604020202020204" pitchFamily="34" charset="0"/>
            </a:endParaRPr>
          </a:p>
          <a:p>
            <a:pPr lvl="0" eaLnBrk="0" fontAlgn="base" hangingPunct="0">
              <a:spcBef>
                <a:spcPct val="0"/>
              </a:spcBef>
              <a:spcAft>
                <a:spcPct val="0"/>
              </a:spcAft>
            </a:pPr>
            <a:endParaRPr lang="en-US" dirty="0" smtClean="0">
              <a:latin typeface="Century Gothic" panose="020B0502020202020204" pitchFamily="34" charset="0"/>
              <a:cs typeface="Arial" panose="020B0604020202020204" pitchFamily="34" charset="0"/>
            </a:endParaRPr>
          </a:p>
          <a:p>
            <a:pPr marL="285750" lvl="0" indent="-285750" eaLnBrk="0" fontAlgn="base" hangingPunct="0">
              <a:spcBef>
                <a:spcPct val="0"/>
              </a:spcBef>
              <a:spcAft>
                <a:spcPct val="0"/>
              </a:spcAft>
              <a:buFont typeface="Arial" panose="020B0604020202020204" pitchFamily="34" charset="0"/>
              <a:buChar char="•"/>
            </a:pPr>
            <a:r>
              <a:rPr lang="en-US" u="sng" dirty="0" smtClean="0">
                <a:latin typeface="Century Gothic" panose="020B0502020202020204" pitchFamily="34" charset="0"/>
                <a:cs typeface="Arial" panose="020B0604020202020204" pitchFamily="34" charset="0"/>
              </a:rPr>
              <a:t>Thoughtfulness:</a:t>
            </a:r>
            <a:r>
              <a:rPr lang="en-US" dirty="0" smtClean="0">
                <a:latin typeface="Century Gothic" panose="020B0502020202020204" pitchFamily="34" charset="0"/>
                <a:cs typeface="Arial" panose="020B0604020202020204" pitchFamily="34" charset="0"/>
              </a:rPr>
              <a:t>  we </a:t>
            </a:r>
            <a:r>
              <a:rPr lang="en-US" dirty="0">
                <a:latin typeface="Century Gothic" panose="020B0502020202020204" pitchFamily="34" charset="0"/>
                <a:cs typeface="Arial" panose="020B0604020202020204" pitchFamily="34" charset="0"/>
              </a:rPr>
              <a:t>really like the person who gives </a:t>
            </a:r>
            <a:r>
              <a:rPr lang="en-US" dirty="0" smtClean="0">
                <a:latin typeface="Century Gothic" panose="020B0502020202020204" pitchFamily="34" charset="0"/>
                <a:cs typeface="Arial" panose="020B0604020202020204" pitchFamily="34" charset="0"/>
              </a:rPr>
              <a:t>it. Demonstrating </a:t>
            </a:r>
            <a:r>
              <a:rPr lang="en-US" dirty="0">
                <a:latin typeface="Century Gothic" panose="020B0502020202020204" pitchFamily="34" charset="0"/>
                <a:cs typeface="Arial" panose="020B0604020202020204" pitchFamily="34" charset="0"/>
              </a:rPr>
              <a:t>thoughtfulness in words and actions with everyone in our lives is a simple and effective way to improve our relationships. </a:t>
            </a:r>
            <a:r>
              <a:rPr lang="en-US" dirty="0" smtClean="0">
                <a:latin typeface="Century Gothic" panose="020B0502020202020204" pitchFamily="34" charset="0"/>
                <a:cs typeface="Arial" panose="020B0604020202020204" pitchFamily="34" charset="0"/>
              </a:rPr>
              <a:t>(random)</a:t>
            </a:r>
          </a:p>
          <a:p>
            <a:pPr lvl="0" eaLnBrk="0" fontAlgn="base" hangingPunct="0">
              <a:spcBef>
                <a:spcPct val="0"/>
              </a:spcBef>
              <a:spcAft>
                <a:spcPct val="0"/>
              </a:spcAft>
            </a:pPr>
            <a:endParaRPr lang="en-US" dirty="0">
              <a:latin typeface="Century Gothic" panose="020B0502020202020204" pitchFamily="34" charset="0"/>
              <a:cs typeface="Arial" panose="020B0604020202020204" pitchFamily="34" charset="0"/>
            </a:endParaRPr>
          </a:p>
          <a:p>
            <a:pPr marL="285750" lvl="0" indent="-285750" eaLnBrk="0" fontAlgn="base" hangingPunct="0">
              <a:spcBef>
                <a:spcPct val="0"/>
              </a:spcBef>
              <a:spcAft>
                <a:spcPct val="0"/>
              </a:spcAft>
              <a:buFont typeface="Arial" panose="020B0604020202020204" pitchFamily="34" charset="0"/>
              <a:buChar char="•"/>
            </a:pPr>
            <a:r>
              <a:rPr lang="en-US" u="sng" dirty="0">
                <a:latin typeface="Century Gothic" panose="020B0502020202020204" pitchFamily="34" charset="0"/>
                <a:cs typeface="Arial" panose="020B0604020202020204" pitchFamily="34" charset="0"/>
              </a:rPr>
              <a:t>Validate Thoughts and </a:t>
            </a:r>
            <a:r>
              <a:rPr lang="en-US" u="sng" dirty="0" smtClean="0">
                <a:latin typeface="Century Gothic" panose="020B0502020202020204" pitchFamily="34" charset="0"/>
                <a:cs typeface="Arial" panose="020B0604020202020204" pitchFamily="34" charset="0"/>
              </a:rPr>
              <a:t>Opinions</a:t>
            </a:r>
            <a:r>
              <a:rPr lang="en-US" dirty="0" smtClean="0">
                <a:latin typeface="Century Gothic" panose="020B0502020202020204" pitchFamily="34" charset="0"/>
                <a:cs typeface="Arial" panose="020B0604020202020204" pitchFamily="34" charset="0"/>
              </a:rPr>
              <a:t>: honestly </a:t>
            </a:r>
            <a:r>
              <a:rPr lang="en-US" dirty="0">
                <a:latin typeface="Century Gothic" panose="020B0502020202020204" pitchFamily="34" charset="0"/>
                <a:cs typeface="Arial" panose="020B0604020202020204" pitchFamily="34" charset="0"/>
              </a:rPr>
              <a:t>understand the other person’s point of view and then build upon that base with your ideas</a:t>
            </a:r>
            <a:r>
              <a:rPr lang="en-US" dirty="0">
                <a:latin typeface="Arial" panose="020B0604020202020204" pitchFamily="34" charset="0"/>
              </a:rPr>
              <a:t>.</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6883" y="705078"/>
            <a:ext cx="6465117" cy="4616067"/>
          </a:xfrm>
          <a:prstGeom prst="rect">
            <a:avLst/>
          </a:prstGeom>
        </p:spPr>
      </p:pic>
    </p:spTree>
    <p:extLst>
      <p:ext uri="{BB962C8B-B14F-4D97-AF65-F5344CB8AC3E}">
        <p14:creationId xmlns:p14="http://schemas.microsoft.com/office/powerpoint/2010/main" val="13057682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9624" y="1659631"/>
            <a:ext cx="5213214" cy="2031325"/>
          </a:xfrm>
          <a:prstGeom prst="rect">
            <a:avLst/>
          </a:prstGeom>
        </p:spPr>
        <p:txBody>
          <a:bodyPr wrap="square">
            <a:spAutoFit/>
          </a:bodyPr>
          <a:lstStyle/>
          <a:p>
            <a:pPr lvl="0" eaLnBrk="0" fontAlgn="base" hangingPunct="0">
              <a:spcBef>
                <a:spcPct val="0"/>
              </a:spcBef>
              <a:spcAft>
                <a:spcPct val="0"/>
              </a:spcAft>
            </a:pPr>
            <a:r>
              <a:rPr lang="en-US" b="1" dirty="0" smtClean="0">
                <a:latin typeface="Arial" panose="020B0604020202020204" pitchFamily="34" charset="0"/>
              </a:rPr>
              <a:t>Ask </a:t>
            </a:r>
            <a:r>
              <a:rPr lang="en-US" b="1" dirty="0">
                <a:latin typeface="Arial" panose="020B0604020202020204" pitchFamily="34" charset="0"/>
              </a:rPr>
              <a:t>… How? When? Why?</a:t>
            </a:r>
          </a:p>
          <a:p>
            <a:pPr lvl="0" eaLnBrk="0" fontAlgn="base" hangingPunct="0">
              <a:spcBef>
                <a:spcPct val="0"/>
              </a:spcBef>
              <a:spcAft>
                <a:spcPct val="0"/>
              </a:spcAft>
            </a:pPr>
            <a:r>
              <a:rPr lang="en-US" dirty="0">
                <a:latin typeface="Arial" panose="020B0604020202020204" pitchFamily="34" charset="0"/>
              </a:rPr>
              <a:t>It’s hard to answer these questions with a simple yes or </a:t>
            </a:r>
            <a:r>
              <a:rPr lang="en-US" dirty="0" smtClean="0">
                <a:latin typeface="Arial" panose="020B0604020202020204" pitchFamily="34" charset="0"/>
              </a:rPr>
              <a:t>no. </a:t>
            </a:r>
            <a:r>
              <a:rPr lang="en-US" dirty="0">
                <a:latin typeface="Arial" panose="020B0604020202020204" pitchFamily="34" charset="0"/>
              </a:rPr>
              <a:t>A</a:t>
            </a:r>
            <a:r>
              <a:rPr lang="en-US" dirty="0" smtClean="0">
                <a:latin typeface="Arial" panose="020B0604020202020204" pitchFamily="34" charset="0"/>
              </a:rPr>
              <a:t> </a:t>
            </a:r>
            <a:r>
              <a:rPr lang="en-US" dirty="0">
                <a:latin typeface="Arial" panose="020B0604020202020204" pitchFamily="34" charset="0"/>
              </a:rPr>
              <a:t>great conversationalist will utilize the content given and continue to ask open ended questions about the same content</a:t>
            </a:r>
            <a:r>
              <a:rPr lang="en-US" dirty="0" smtClean="0">
                <a:latin typeface="Arial" panose="020B0604020202020204" pitchFamily="34" charset="0"/>
              </a:rPr>
              <a:t>. This </a:t>
            </a:r>
            <a:r>
              <a:rPr lang="en-US" dirty="0">
                <a:latin typeface="Arial" panose="020B0604020202020204" pitchFamily="34" charset="0"/>
              </a:rPr>
              <a:t>means suppressing your ego and listening to what people are saying. </a:t>
            </a:r>
            <a:endParaRPr lang="en-US" b="1" dirty="0">
              <a:latin typeface="Arial" panose="020B0604020202020204" pitchFamily="34" charset="0"/>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5380" r="8041"/>
          <a:stretch/>
        </p:blipFill>
        <p:spPr>
          <a:xfrm>
            <a:off x="5902517" y="-2"/>
            <a:ext cx="6289483" cy="6858001"/>
          </a:xfrm>
          <a:prstGeom prst="rect">
            <a:avLst/>
          </a:prstGeom>
        </p:spPr>
      </p:pic>
    </p:spTree>
    <p:extLst>
      <p:ext uri="{BB962C8B-B14F-4D97-AF65-F5344CB8AC3E}">
        <p14:creationId xmlns:p14="http://schemas.microsoft.com/office/powerpoint/2010/main" val="11366555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5967" y="1151209"/>
            <a:ext cx="6096000" cy="3693319"/>
          </a:xfrm>
          <a:prstGeom prst="rect">
            <a:avLst/>
          </a:prstGeom>
        </p:spPr>
        <p:txBody>
          <a:bodyPr>
            <a:spAutoFit/>
          </a:bodyPr>
          <a:lstStyle/>
          <a:p>
            <a:pPr lvl="0" eaLnBrk="0" fontAlgn="base" hangingPunct="0">
              <a:spcBef>
                <a:spcPct val="0"/>
              </a:spcBef>
              <a:spcAft>
                <a:spcPct val="0"/>
              </a:spcAft>
            </a:pPr>
            <a:r>
              <a:rPr lang="en-US" b="1" dirty="0" smtClean="0">
                <a:latin typeface="Arial" panose="020B0604020202020204" pitchFamily="34" charset="0"/>
              </a:rPr>
              <a:t>Connect </a:t>
            </a:r>
            <a:r>
              <a:rPr lang="en-US" b="1" dirty="0">
                <a:latin typeface="Arial" panose="020B0604020202020204" pitchFamily="34" charset="0"/>
              </a:rPr>
              <a:t>with Quid Pro Quo</a:t>
            </a:r>
          </a:p>
          <a:p>
            <a:pPr lvl="0" eaLnBrk="0" fontAlgn="base" hangingPunct="0">
              <a:spcBef>
                <a:spcPct val="0"/>
              </a:spcBef>
              <a:spcAft>
                <a:spcPct val="0"/>
              </a:spcAft>
            </a:pPr>
            <a:r>
              <a:rPr lang="en-US" dirty="0" smtClean="0">
                <a:latin typeface="Arial" panose="020B0604020202020204" pitchFamily="34" charset="0"/>
              </a:rPr>
              <a:t>If someone is introverted or suddenly feels that they have been talking to much, make yourself vulnerable and give up something about yourself to even to conversation</a:t>
            </a:r>
          </a:p>
          <a:p>
            <a:pPr lvl="0" eaLnBrk="0" fontAlgn="base" hangingPunct="0">
              <a:spcBef>
                <a:spcPct val="0"/>
              </a:spcBef>
              <a:spcAft>
                <a:spcPct val="0"/>
              </a:spcAft>
            </a:pPr>
            <a:endParaRPr lang="en-US" b="1" dirty="0" smtClean="0">
              <a:latin typeface="Arial" panose="020B0604020202020204" pitchFamily="34" charset="0"/>
            </a:endParaRPr>
          </a:p>
          <a:p>
            <a:pPr lvl="0" eaLnBrk="0" fontAlgn="base" hangingPunct="0">
              <a:spcBef>
                <a:spcPct val="0"/>
              </a:spcBef>
              <a:spcAft>
                <a:spcPct val="0"/>
              </a:spcAft>
            </a:pPr>
            <a:r>
              <a:rPr lang="en-US" b="1" dirty="0" smtClean="0">
                <a:latin typeface="Arial" panose="020B0604020202020204" pitchFamily="34" charset="0"/>
              </a:rPr>
              <a:t>Gift </a:t>
            </a:r>
            <a:r>
              <a:rPr lang="en-US" b="1" dirty="0">
                <a:latin typeface="Arial" panose="020B0604020202020204" pitchFamily="34" charset="0"/>
              </a:rPr>
              <a:t>Giving</a:t>
            </a:r>
          </a:p>
          <a:p>
            <a:pPr lvl="0" eaLnBrk="0" fontAlgn="base" hangingPunct="0">
              <a:spcBef>
                <a:spcPct val="0"/>
              </a:spcBef>
              <a:spcAft>
                <a:spcPct val="0"/>
              </a:spcAft>
            </a:pPr>
            <a:r>
              <a:rPr lang="en-US" dirty="0">
                <a:latin typeface="Arial" panose="020B0604020202020204" pitchFamily="34" charset="0"/>
              </a:rPr>
              <a:t>R</a:t>
            </a:r>
            <a:r>
              <a:rPr lang="en-US" dirty="0" smtClean="0">
                <a:latin typeface="Arial" panose="020B0604020202020204" pitchFamily="34" charset="0"/>
              </a:rPr>
              <a:t>eciprocal </a:t>
            </a:r>
            <a:r>
              <a:rPr lang="en-US" dirty="0">
                <a:latin typeface="Arial" panose="020B0604020202020204" pitchFamily="34" charset="0"/>
              </a:rPr>
              <a:t>altruism, is hardwired in our </a:t>
            </a:r>
            <a:r>
              <a:rPr lang="en-US" dirty="0" smtClean="0">
                <a:latin typeface="Arial" panose="020B0604020202020204" pitchFamily="34" charset="0"/>
              </a:rPr>
              <a:t>genetics. The </a:t>
            </a:r>
            <a:r>
              <a:rPr lang="en-US" dirty="0">
                <a:latin typeface="Arial" panose="020B0604020202020204" pitchFamily="34" charset="0"/>
              </a:rPr>
              <a:t>key is to do this without an </a:t>
            </a:r>
            <a:r>
              <a:rPr lang="en-US" dirty="0" smtClean="0">
                <a:latin typeface="Arial" panose="020B0604020202020204" pitchFamily="34" charset="0"/>
              </a:rPr>
              <a:t>agenda and honestly, even if it is a point of view. Compromise</a:t>
            </a:r>
          </a:p>
          <a:p>
            <a:pPr lvl="0" eaLnBrk="0" fontAlgn="base" hangingPunct="0">
              <a:spcBef>
                <a:spcPct val="0"/>
              </a:spcBef>
              <a:spcAft>
                <a:spcPct val="0"/>
              </a:spcAft>
            </a:pPr>
            <a:endParaRPr lang="en-US" b="1" dirty="0">
              <a:latin typeface="Arial" panose="020B0604020202020204" pitchFamily="34" charset="0"/>
            </a:endParaRPr>
          </a:p>
          <a:p>
            <a:pPr lvl="0" eaLnBrk="0" fontAlgn="base" hangingPunct="0">
              <a:spcBef>
                <a:spcPct val="0"/>
              </a:spcBef>
              <a:spcAft>
                <a:spcPct val="0"/>
              </a:spcAft>
            </a:pPr>
            <a:r>
              <a:rPr lang="en-US" b="1" dirty="0" smtClean="0">
                <a:latin typeface="Arial" panose="020B0604020202020204" pitchFamily="34" charset="0"/>
              </a:rPr>
              <a:t>Manage </a:t>
            </a:r>
            <a:r>
              <a:rPr lang="en-US" b="1" dirty="0">
                <a:latin typeface="Arial" panose="020B0604020202020204" pitchFamily="34" charset="0"/>
              </a:rPr>
              <a:t>Expectations</a:t>
            </a:r>
          </a:p>
          <a:p>
            <a:pPr lvl="0" eaLnBrk="0" fontAlgn="base" hangingPunct="0">
              <a:spcBef>
                <a:spcPct val="0"/>
              </a:spcBef>
              <a:spcAft>
                <a:spcPct val="0"/>
              </a:spcAft>
            </a:pPr>
            <a:r>
              <a:rPr lang="en-US" dirty="0">
                <a:latin typeface="Arial" panose="020B0604020202020204" pitchFamily="34" charset="0"/>
              </a:rPr>
              <a:t>Regardless of the situation, whether it is an altruistic intention or not, there is an agenda. </a:t>
            </a:r>
            <a:r>
              <a:rPr lang="en-US" dirty="0" smtClean="0">
                <a:latin typeface="Arial" panose="020B0604020202020204" pitchFamily="34" charset="0"/>
              </a:rPr>
              <a:t>Just be realistic</a:t>
            </a:r>
            <a:endParaRPr lang="en-US" dirty="0">
              <a:latin typeface="Arial" panose="020B0604020202020204" pitchFamily="34" charset="0"/>
            </a:endParaRPr>
          </a:p>
        </p:txBody>
      </p:sp>
    </p:spTree>
    <p:extLst>
      <p:ext uri="{BB962C8B-B14F-4D97-AF65-F5344CB8AC3E}">
        <p14:creationId xmlns:p14="http://schemas.microsoft.com/office/powerpoint/2010/main" val="35388190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77129" y="2352048"/>
            <a:ext cx="6096000" cy="1569660"/>
          </a:xfrm>
          <a:prstGeom prst="rect">
            <a:avLst/>
          </a:prstGeom>
        </p:spPr>
        <p:txBody>
          <a:bodyPr>
            <a:spAutoFit/>
          </a:bodyPr>
          <a:lstStyle/>
          <a:p>
            <a:pPr lvl="0" eaLnBrk="0" fontAlgn="base" hangingPunct="0">
              <a:spcBef>
                <a:spcPct val="0"/>
              </a:spcBef>
              <a:spcAft>
                <a:spcPct val="0"/>
              </a:spcAft>
            </a:pPr>
            <a:r>
              <a:rPr lang="en-US" sz="9600" b="1" dirty="0" smtClean="0">
                <a:solidFill>
                  <a:srgbClr val="FF6699"/>
                </a:solidFill>
                <a:latin typeface="Arial" panose="020B0604020202020204" pitchFamily="34" charset="0"/>
              </a:rPr>
              <a:t>LOVE</a:t>
            </a:r>
            <a:endParaRPr lang="en-US" sz="9600" dirty="0">
              <a:solidFill>
                <a:srgbClr val="FF6699"/>
              </a:solidFill>
              <a:latin typeface="Arial" panose="020B0604020202020204" pitchFamily="34" charset="0"/>
            </a:endParaRPr>
          </a:p>
        </p:txBody>
      </p:sp>
    </p:spTree>
    <p:extLst>
      <p:ext uri="{BB962C8B-B14F-4D97-AF65-F5344CB8AC3E}">
        <p14:creationId xmlns:p14="http://schemas.microsoft.com/office/powerpoint/2010/main" val="25527941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350</TotalTime>
  <Words>1487</Words>
  <Application>Microsoft Office PowerPoint</Application>
  <PresentationFormat>Widescreen</PresentationFormat>
  <Paragraphs>152</Paragraphs>
  <Slides>27</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Spillane</dc:creator>
  <cp:lastModifiedBy>James Spillane</cp:lastModifiedBy>
  <cp:revision>47</cp:revision>
  <dcterms:created xsi:type="dcterms:W3CDTF">2013-08-02T19:31:23Z</dcterms:created>
  <dcterms:modified xsi:type="dcterms:W3CDTF">2015-03-20T21:45:50Z</dcterms:modified>
</cp:coreProperties>
</file>