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329" r:id="rId5"/>
    <p:sldId id="343" r:id="rId6"/>
    <p:sldId id="258" r:id="rId7"/>
    <p:sldId id="274" r:id="rId8"/>
    <p:sldId id="281" r:id="rId9"/>
    <p:sldId id="282" r:id="rId10"/>
    <p:sldId id="283" r:id="rId11"/>
    <p:sldId id="275" r:id="rId12"/>
    <p:sldId id="279" r:id="rId13"/>
    <p:sldId id="271" r:id="rId14"/>
    <p:sldId id="327" r:id="rId15"/>
    <p:sldId id="285" r:id="rId16"/>
    <p:sldId id="287" r:id="rId17"/>
    <p:sldId id="340" r:id="rId18"/>
    <p:sldId id="302" r:id="rId19"/>
    <p:sldId id="289" r:id="rId20"/>
    <p:sldId id="290" r:id="rId21"/>
    <p:sldId id="336" r:id="rId22"/>
    <p:sldId id="291" r:id="rId23"/>
    <p:sldId id="338" r:id="rId24"/>
    <p:sldId id="342" r:id="rId25"/>
    <p:sldId id="293" r:id="rId26"/>
    <p:sldId id="294" r:id="rId27"/>
    <p:sldId id="292" r:id="rId28"/>
    <p:sldId id="330" r:id="rId29"/>
    <p:sldId id="331" r:id="rId30"/>
    <p:sldId id="326" r:id="rId31"/>
    <p:sldId id="276" r:id="rId32"/>
    <p:sldId id="304" r:id="rId33"/>
    <p:sldId id="314" r:id="rId34"/>
    <p:sldId id="269" r:id="rId35"/>
    <p:sldId id="323" r:id="rId36"/>
    <p:sldId id="335" r:id="rId37"/>
    <p:sldId id="333" r:id="rId38"/>
    <p:sldId id="339" r:id="rId39"/>
    <p:sldId id="337" r:id="rId40"/>
    <p:sldId id="320" r:id="rId41"/>
    <p:sldId id="309" r:id="rId42"/>
    <p:sldId id="321" r:id="rId4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spillane" initials="js" lastIdx="1" clrIdx="0">
    <p:extLst>
      <p:ext uri="{19B8F6BF-5375-455C-9EA6-DF929625EA0E}">
        <p15:presenceInfo xmlns:p15="http://schemas.microsoft.com/office/powerpoint/2012/main" userId="7f3c75f638d125b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ED8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15" autoAdjust="0"/>
    <p:restoredTop sz="85902" autoAdjust="0"/>
  </p:normalViewPr>
  <p:slideViewPr>
    <p:cSldViewPr>
      <p:cViewPr varScale="1">
        <p:scale>
          <a:sx n="50" d="100"/>
          <a:sy n="50" d="100"/>
        </p:scale>
        <p:origin x="1694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9-01T09:13:42.865" idx="1">
    <p:pos x="10" y="10"/>
    <p:text/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46F962C-B5A0-4A5E-9731-E6CA9CD3C463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2FB346-C0BF-4D4A-B25E-A140576BEA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8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over think things… Its al</a:t>
            </a:r>
            <a:r>
              <a:rPr lang="en-US" baseline="0" dirty="0" smtClean="0"/>
              <a:t>l about being MORE HUMAN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32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Numbers people.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0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Behaviors are by products of motivation?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050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people</a:t>
            </a:r>
            <a:r>
              <a:rPr lang="en-US" baseline="0" dirty="0" smtClean="0"/>
              <a:t>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550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People climb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mt</a:t>
            </a:r>
            <a:r>
              <a:rPr lang="en-US" baseline="0" dirty="0" smtClean="0"/>
              <a:t> Everest. Their perspective is different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499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over think things… Its al</a:t>
            </a:r>
            <a:r>
              <a:rPr lang="en-US" baseline="0" dirty="0" smtClean="0"/>
              <a:t>l about being MORE HUMAN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588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Come traits of games and what they do.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70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introduce gamification</a:t>
            </a:r>
          </a:p>
          <a:p>
            <a:r>
              <a:rPr lang="en-US" dirty="0" smtClean="0"/>
              <a:t>The premises behind it, behavioral economics and customer loyalty.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81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78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38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did they work… dopamine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29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Drugs.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03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squares</a:t>
            </a:r>
            <a:r>
              <a:rPr lang="en-US" baseline="0" dirty="0" smtClean="0"/>
              <a:t> do you see?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507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organizations</a:t>
            </a:r>
            <a:r>
              <a:rPr lang="en-US" baseline="0" dirty="0" smtClean="0"/>
              <a:t> and life in general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961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experience, focus on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20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it can be measured it can be </a:t>
            </a:r>
            <a:r>
              <a:rPr lang="en-US" dirty="0" err="1" smtClean="0"/>
              <a:t>gamified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89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</a:t>
            </a:r>
            <a:r>
              <a:rPr lang="en-US" dirty="0" err="1" smtClean="0"/>
              <a:t>excellerate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7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 it in 15 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80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CEO’s liked</a:t>
            </a:r>
            <a:r>
              <a:rPr lang="en-US" baseline="0" dirty="0" smtClean="0"/>
              <a:t>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38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 all their measures for the first time.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49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795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27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of sharing, connection, crowd sourcing… user driven content, social equity!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24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</a:t>
            </a:r>
            <a:r>
              <a:rPr lang="en-US" baseline="0" dirty="0" smtClean="0"/>
              <a:t> is all about being ‘more human’ This is what games bring to the table! We will take one tool, feedback from a larger tool, gamification and talk about making it breath.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FB346-C0BF-4D4A-B25E-A140576BEA7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453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9EAB8-9D9B-41AE-9B76-7579FF6FC3EE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none"/>
        </p:style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0D2DC-502B-4CE0-BE4C-FAB6183CC3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7A391-7D16-4335-966C-0DD84ADD2884}" type="datetimeFigureOut">
              <a:rPr lang="en-US" smtClean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8674D-BD5C-49D7-8333-F0C5F63EC4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im\Desktop\dentsu paintsoundsculptures.jpg"/>
          <p:cNvPicPr>
            <a:picLocks noChangeAspect="1" noChangeArrowheads="1"/>
          </p:cNvPicPr>
          <p:nvPr/>
        </p:nvPicPr>
        <p:blipFill rotWithShape="1">
          <a:blip r:embed="rId2" cstate="print"/>
          <a:srcRect l="19931" r="23490" b="3333"/>
          <a:stretch/>
        </p:blipFill>
        <p:spPr bwMode="auto">
          <a:xfrm>
            <a:off x="4953000" y="588335"/>
            <a:ext cx="4082904" cy="6248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1828800"/>
            <a:ext cx="1775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GAME</a:t>
            </a:r>
          </a:p>
          <a:p>
            <a:r>
              <a:rPr lang="en-US" sz="3600" dirty="0" smtClean="0">
                <a:latin typeface="+mj-lt"/>
              </a:rPr>
              <a:t>ON/+</a:t>
            </a:r>
          </a:p>
        </p:txBody>
      </p:sp>
      <p:pic>
        <p:nvPicPr>
          <p:cNvPr id="3" name="Picture 1" descr="C:\Users\Kim\Desktop\imagesCADKSW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89453">
            <a:off x="7820740" y="322237"/>
            <a:ext cx="1065993" cy="106599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78990" y="3407095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James</a:t>
            </a:r>
            <a:r>
              <a:rPr lang="en-US" b="1" dirty="0" smtClean="0"/>
              <a:t>SPILLANEIS </a:t>
            </a:r>
            <a:endParaRPr lang="en-US" b="1" dirty="0"/>
          </a:p>
        </p:txBody>
      </p:sp>
      <p:pic>
        <p:nvPicPr>
          <p:cNvPr id="1026" name="Picture 2" descr="C:\Users\james\Desktop\twitter-logo-black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2" t="27496" r="33188" b="28176"/>
          <a:stretch/>
        </p:blipFill>
        <p:spPr bwMode="auto">
          <a:xfrm>
            <a:off x="533400" y="3279328"/>
            <a:ext cx="845590" cy="62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65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Kim\Desktop\imagesCADKSW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89453">
            <a:off x="7820740" y="322237"/>
            <a:ext cx="1065993" cy="106599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>
          <a:xfrm>
            <a:off x="2667000" y="173065"/>
            <a:ext cx="4191000" cy="639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8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mes\Desktop\dot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7"/>
          <a:stretch/>
        </p:blipFill>
        <p:spPr bwMode="auto">
          <a:xfrm>
            <a:off x="76200" y="750055"/>
            <a:ext cx="9067800" cy="61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60474" y="29725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simplicity is advanced, complexity is primitive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 rot="1045497">
            <a:off x="4549849" y="2732567"/>
            <a:ext cx="1698552" cy="461665"/>
          </a:xfrm>
          <a:prstGeom prst="rect">
            <a:avLst/>
          </a:prstGeom>
          <a:solidFill>
            <a:schemeClr val="tx1">
              <a:lumMod val="95000"/>
              <a:alpha val="32000"/>
            </a:schemeClr>
          </a:solidFill>
        </p:spPr>
        <p:txBody>
          <a:bodyPr wrap="square">
            <a:spAutoFit/>
          </a:bodyPr>
          <a:lstStyle/>
          <a:p>
            <a:pPr>
              <a:buFont typeface="Times New Roman" pitchFamily="16" charset="0"/>
              <a:buNone/>
              <a:defRPr/>
            </a:pP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 people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20553452">
            <a:off x="2819399" y="3194232"/>
            <a:ext cx="1730449" cy="430887"/>
          </a:xfrm>
          <a:prstGeom prst="rect">
            <a:avLst/>
          </a:prstGeom>
          <a:solidFill>
            <a:schemeClr val="tx1">
              <a:lumMod val="95000"/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feedback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0113" y="4128214"/>
            <a:ext cx="893405" cy="430887"/>
          </a:xfrm>
          <a:prstGeom prst="rect">
            <a:avLst/>
          </a:prstGeom>
          <a:solidFill>
            <a:schemeClr val="tx1">
              <a:lumMod val="95000"/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fun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828800" y="1538177"/>
            <a:ext cx="5867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Appreciation for the system</a:t>
            </a:r>
          </a:p>
          <a:p>
            <a:pPr algn="ctr"/>
            <a:r>
              <a:rPr lang="en-US" sz="3200" dirty="0" smtClean="0"/>
              <a:t>Understanding variation</a:t>
            </a:r>
          </a:p>
          <a:p>
            <a:pPr algn="ctr"/>
            <a:r>
              <a:rPr lang="en-US" sz="3200" dirty="0" smtClean="0"/>
              <a:t>Building knowledge</a:t>
            </a:r>
          </a:p>
          <a:p>
            <a:pPr algn="ctr"/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Human side of change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4419600" y="63246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Dr. W. Edwards Deming’s System of Profound Knowledge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286000" y="3657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</p:txBody>
      </p:sp>
      <p:pic>
        <p:nvPicPr>
          <p:cNvPr id="5" name="Content Placeholder 3" descr="Blu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400800"/>
          </a:xfrm>
        </p:spPr>
      </p:pic>
      <p:sp>
        <p:nvSpPr>
          <p:cNvPr id="6" name="Rectangle 5"/>
          <p:cNvSpPr/>
          <p:nvPr/>
        </p:nvSpPr>
        <p:spPr>
          <a:xfrm>
            <a:off x="3886200" y="6477000"/>
            <a:ext cx="525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Strength Deployment Inventory www.personalstrengths.com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286000" y="3657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</p:txBody>
      </p:sp>
      <p:pic>
        <p:nvPicPr>
          <p:cNvPr id="7" name="Content Placeholder 3" descr="gree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400800"/>
          </a:xfrm>
        </p:spPr>
      </p:pic>
      <p:sp>
        <p:nvSpPr>
          <p:cNvPr id="5" name="Rectangle 4"/>
          <p:cNvSpPr/>
          <p:nvPr/>
        </p:nvSpPr>
        <p:spPr>
          <a:xfrm>
            <a:off x="3886200" y="6477000"/>
            <a:ext cx="5562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Strength Deployment Inventory www.personalstrengths.com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286000" y="3657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</p:txBody>
      </p:sp>
      <p:pic>
        <p:nvPicPr>
          <p:cNvPr id="6" name="Content Placeholder 3" descr="red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875" y="0"/>
            <a:ext cx="9128125" cy="6400800"/>
          </a:xfrm>
        </p:spPr>
      </p:pic>
      <p:sp>
        <p:nvSpPr>
          <p:cNvPr id="7" name="Rectangle 6"/>
          <p:cNvSpPr/>
          <p:nvPr/>
        </p:nvSpPr>
        <p:spPr>
          <a:xfrm>
            <a:off x="3886200" y="6477000"/>
            <a:ext cx="541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Strength Deployment Inventory www.personalstrengths.com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3" name="Picture 2" descr="C:\Documents and Settings\jspillane\Desktop\motivation behavi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8410575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86200" y="6400800"/>
            <a:ext cx="495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Institute for Healthcare Improvement  www.ihi.org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64652" y="1616147"/>
            <a:ext cx="730520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/>
              <a:t>w</a:t>
            </a:r>
            <a:r>
              <a:rPr lang="en-US" sz="3200" dirty="0" smtClean="0"/>
              <a:t>here does motivation come from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3075" name="Picture 3" descr="C:\Users\james\Desktop\connected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7"/>
          <a:stretch/>
        </p:blipFill>
        <p:spPr bwMode="auto">
          <a:xfrm>
            <a:off x="3124200" y="15899"/>
            <a:ext cx="3036616" cy="381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james\Desktop\seductive-interaction-design-book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7" t="6063" r="9025" b="5393"/>
          <a:stretch/>
        </p:blipFill>
        <p:spPr bwMode="auto">
          <a:xfrm>
            <a:off x="17721" y="0"/>
            <a:ext cx="3106479" cy="381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james\Desktop\game desgi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3" b="19867"/>
          <a:stretch/>
        </p:blipFill>
        <p:spPr bwMode="auto">
          <a:xfrm>
            <a:off x="5311750" y="4267200"/>
            <a:ext cx="382693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james\Desktop\realit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t="13086" r="4076" b="11078"/>
          <a:stretch/>
        </p:blipFill>
        <p:spPr bwMode="auto">
          <a:xfrm>
            <a:off x="6113721" y="0"/>
            <a:ext cx="3030279" cy="382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james\Desktop\nudg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"/>
          <a:stretch/>
        </p:blipFill>
        <p:spPr bwMode="auto">
          <a:xfrm>
            <a:off x="17721" y="4267200"/>
            <a:ext cx="6094228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81000"/>
            <a:ext cx="3784419" cy="56725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65" y="397888"/>
            <a:ext cx="373843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53" name="Picture 5" descr="C:\Users\Kim\Desktop\pink-daniel-dri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816" y="254123"/>
            <a:ext cx="4062584" cy="6317369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876800" y="533400"/>
            <a:ext cx="2895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Daniel Pink</a:t>
            </a:r>
          </a:p>
          <a:p>
            <a:r>
              <a:rPr lang="en-US" sz="2800" dirty="0" smtClean="0"/>
              <a:t>Autonomy</a:t>
            </a:r>
          </a:p>
          <a:p>
            <a:r>
              <a:rPr lang="en-US" sz="2800" dirty="0" smtClean="0"/>
              <a:t>Mastery</a:t>
            </a:r>
          </a:p>
          <a:p>
            <a:r>
              <a:rPr lang="en-US" sz="2800" dirty="0" smtClean="0"/>
              <a:t>Purpose</a:t>
            </a:r>
          </a:p>
          <a:p>
            <a:endParaRPr lang="en-US" sz="24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4876800" y="4343400"/>
            <a:ext cx="2667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SDT</a:t>
            </a:r>
          </a:p>
          <a:p>
            <a:r>
              <a:rPr lang="en-US" sz="2800" dirty="0" smtClean="0"/>
              <a:t>Autonomy</a:t>
            </a:r>
          </a:p>
          <a:p>
            <a:r>
              <a:rPr lang="en-US" sz="2800" dirty="0" smtClean="0"/>
              <a:t>Competence</a:t>
            </a:r>
          </a:p>
          <a:p>
            <a:r>
              <a:rPr lang="en-US" sz="2800" dirty="0" smtClean="0"/>
              <a:t>Relatedness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Kim\Desktop\ibook.jpg"/>
          <p:cNvPicPr>
            <a:picLocks noChangeAspect="1" noChangeArrowheads="1"/>
          </p:cNvPicPr>
          <p:nvPr/>
        </p:nvPicPr>
        <p:blipFill>
          <a:blip r:embed="rId3" cstate="print"/>
          <a:srcRect t="2469"/>
          <a:stretch>
            <a:fillRect/>
          </a:stretch>
        </p:blipFill>
        <p:spPr bwMode="auto">
          <a:xfrm>
            <a:off x="457200" y="381000"/>
            <a:ext cx="822960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90600" y="457200"/>
            <a:ext cx="7391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To apply gamification, you have to become a game designer, to become a games designer you have to apply </a:t>
            </a:r>
            <a:r>
              <a:rPr lang="en-US" sz="2800" b="1" dirty="0"/>
              <a:t>design thinking</a:t>
            </a:r>
            <a:r>
              <a:rPr lang="en-US" sz="2800" dirty="0" smtClean="0"/>
              <a:t>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 </a:t>
            </a:r>
          </a:p>
          <a:p>
            <a:pPr algn="ctr"/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Focus on users’ experiences, especially their emotional ones </a:t>
            </a:r>
            <a:endParaRPr lang="en-US" sz="28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 </a:t>
            </a:r>
          </a:p>
          <a:p>
            <a:pPr algn="ctr"/>
            <a:r>
              <a:rPr lang="en-US" sz="2800" dirty="0" smtClean="0"/>
              <a:t>Focus on fun and positive feedback loops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94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3000" y="990600"/>
            <a:ext cx="5486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Games</a:t>
            </a:r>
          </a:p>
          <a:p>
            <a:endParaRPr lang="en-US" sz="3200" dirty="0" smtClean="0"/>
          </a:p>
          <a:p>
            <a:r>
              <a:rPr lang="en-US" sz="3200" dirty="0" smtClean="0"/>
              <a:t>Autonomy</a:t>
            </a:r>
          </a:p>
          <a:p>
            <a:r>
              <a:rPr lang="en-US" sz="3200" dirty="0" smtClean="0"/>
              <a:t>Mastery</a:t>
            </a:r>
          </a:p>
          <a:p>
            <a:r>
              <a:rPr lang="en-US" sz="3200" dirty="0" smtClean="0"/>
              <a:t>Purpose</a:t>
            </a:r>
          </a:p>
          <a:p>
            <a:r>
              <a:rPr lang="en-US" sz="3200" dirty="0" smtClean="0"/>
              <a:t>Competence</a:t>
            </a:r>
          </a:p>
          <a:p>
            <a:r>
              <a:rPr lang="en-US" sz="3200" dirty="0" smtClean="0"/>
              <a:t>Relatedness</a:t>
            </a:r>
          </a:p>
          <a:p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2600" y="1295400"/>
            <a:ext cx="55626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Gamification:  </a:t>
            </a:r>
          </a:p>
          <a:p>
            <a:endParaRPr lang="en-US" i="1" dirty="0" smtClean="0"/>
          </a:p>
          <a:p>
            <a:r>
              <a:rPr lang="en-US" sz="2800" i="1" dirty="0" smtClean="0"/>
              <a:t>“The process of game-thinking and game mechanics to engage users and solve problems”</a:t>
            </a:r>
          </a:p>
          <a:p>
            <a:endParaRPr lang="en-US" sz="2800" i="1" dirty="0" smtClean="0"/>
          </a:p>
          <a:p>
            <a:r>
              <a:rPr lang="en-US" sz="2800" i="1" dirty="0" smtClean="0"/>
              <a:t>-Gabe Zichermann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Kim\Desktop\flight_control_hd_ps3_081610-530px.png"/>
          <p:cNvPicPr>
            <a:picLocks noChangeAspect="1" noChangeArrowheads="1"/>
          </p:cNvPicPr>
          <p:nvPr/>
        </p:nvPicPr>
        <p:blipFill>
          <a:blip r:embed="rId3" cstate="print"/>
          <a:srcRect l="4528" t="5369" r="4906" b="3356"/>
          <a:stretch>
            <a:fillRect/>
          </a:stretch>
        </p:blipFill>
        <p:spPr bwMode="auto">
          <a:xfrm>
            <a:off x="4648200" y="3810000"/>
            <a:ext cx="4495800" cy="3048000"/>
          </a:xfrm>
          <a:prstGeom prst="rect">
            <a:avLst/>
          </a:prstGeom>
          <a:noFill/>
        </p:spPr>
      </p:pic>
      <p:pic>
        <p:nvPicPr>
          <p:cNvPr id="2" name="Picture 2" descr="C:\Users\Kim\Desktop\farmvill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495800" cy="3048001"/>
          </a:xfrm>
          <a:prstGeom prst="rect">
            <a:avLst/>
          </a:prstGeom>
          <a:noFill/>
        </p:spPr>
      </p:pic>
      <p:pic>
        <p:nvPicPr>
          <p:cNvPr id="1027" name="Picture 3" descr="C:\Users\Kim\Desktop\scree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810000"/>
            <a:ext cx="4572000" cy="3048000"/>
          </a:xfrm>
          <a:prstGeom prst="rect">
            <a:avLst/>
          </a:prstGeom>
          <a:noFill/>
        </p:spPr>
      </p:pic>
      <p:pic>
        <p:nvPicPr>
          <p:cNvPr id="1028" name="Picture 4" descr="C:\Users\Kim\Desktop\dinerd1.jpg"/>
          <p:cNvPicPr>
            <a:picLocks noChangeAspect="1" noChangeArrowheads="1"/>
          </p:cNvPicPr>
          <p:nvPr/>
        </p:nvPicPr>
        <p:blipFill>
          <a:blip r:embed="rId6" cstate="print"/>
          <a:srcRect b="11111"/>
          <a:stretch>
            <a:fillRect/>
          </a:stretch>
        </p:blipFill>
        <p:spPr bwMode="auto">
          <a:xfrm>
            <a:off x="4572000" y="0"/>
            <a:ext cx="4572001" cy="3048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810000" y="3124200"/>
            <a:ext cx="15905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Really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r="12260"/>
          <a:stretch/>
        </p:blipFill>
        <p:spPr>
          <a:xfrm>
            <a:off x="0" y="0"/>
            <a:ext cx="3733800" cy="2909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8271"/>
            <a:ext cx="2947901" cy="2918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3" b="6818"/>
          <a:stretch/>
        </p:blipFill>
        <p:spPr>
          <a:xfrm>
            <a:off x="6625733" y="0"/>
            <a:ext cx="2514600" cy="29470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-1" b="277"/>
          <a:stretch/>
        </p:blipFill>
        <p:spPr>
          <a:xfrm>
            <a:off x="6096000" y="2904244"/>
            <a:ext cx="3044333" cy="39537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4" b="11739"/>
          <a:stretch/>
        </p:blipFill>
        <p:spPr>
          <a:xfrm>
            <a:off x="0" y="2904244"/>
            <a:ext cx="6096000" cy="380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Kim\Desktop\flight_control_hd_ps3_081610-530px.png"/>
          <p:cNvPicPr>
            <a:picLocks noChangeAspect="1" noChangeArrowheads="1"/>
          </p:cNvPicPr>
          <p:nvPr/>
        </p:nvPicPr>
        <p:blipFill>
          <a:blip r:embed="rId3" cstate="print"/>
          <a:srcRect l="6063" t="5369" r="4906" b="37584"/>
          <a:stretch>
            <a:fillRect/>
          </a:stretch>
        </p:blipFill>
        <p:spPr bwMode="auto">
          <a:xfrm>
            <a:off x="4724400" y="4953000"/>
            <a:ext cx="4419600" cy="1905000"/>
          </a:xfrm>
          <a:prstGeom prst="rect">
            <a:avLst/>
          </a:prstGeom>
          <a:noFill/>
        </p:spPr>
      </p:pic>
      <p:pic>
        <p:nvPicPr>
          <p:cNvPr id="2" name="Picture 2" descr="C:\Users\Kim\Desktop\farmville1.jpg"/>
          <p:cNvPicPr>
            <a:picLocks noChangeAspect="1" noChangeArrowheads="1"/>
          </p:cNvPicPr>
          <p:nvPr/>
        </p:nvPicPr>
        <p:blipFill>
          <a:blip r:embed="rId4" cstate="print"/>
          <a:srcRect r="-1695" b="50000"/>
          <a:stretch>
            <a:fillRect/>
          </a:stretch>
        </p:blipFill>
        <p:spPr bwMode="auto">
          <a:xfrm>
            <a:off x="0" y="0"/>
            <a:ext cx="4572000" cy="1524000"/>
          </a:xfrm>
          <a:prstGeom prst="rect">
            <a:avLst/>
          </a:prstGeom>
          <a:noFill/>
        </p:spPr>
      </p:pic>
      <p:pic>
        <p:nvPicPr>
          <p:cNvPr id="1027" name="Picture 3" descr="C:\Users\Kim\Desktop\screen1.jpg"/>
          <p:cNvPicPr>
            <a:picLocks noChangeAspect="1" noChangeArrowheads="1"/>
          </p:cNvPicPr>
          <p:nvPr/>
        </p:nvPicPr>
        <p:blipFill>
          <a:blip r:embed="rId5" cstate="print"/>
          <a:srcRect t="37500"/>
          <a:stretch>
            <a:fillRect/>
          </a:stretch>
        </p:blipFill>
        <p:spPr bwMode="auto">
          <a:xfrm>
            <a:off x="1" y="4953000"/>
            <a:ext cx="4572000" cy="1905000"/>
          </a:xfrm>
          <a:prstGeom prst="rect">
            <a:avLst/>
          </a:prstGeom>
          <a:noFill/>
        </p:spPr>
      </p:pic>
      <p:pic>
        <p:nvPicPr>
          <p:cNvPr id="1028" name="Picture 4" descr="C:\Users\Kim\Desktop\dinerd1.jpg"/>
          <p:cNvPicPr>
            <a:picLocks noChangeAspect="1" noChangeArrowheads="1"/>
          </p:cNvPicPr>
          <p:nvPr/>
        </p:nvPicPr>
        <p:blipFill>
          <a:blip r:embed="rId6" cstate="print"/>
          <a:srcRect l="-1667" b="55556"/>
          <a:stretch>
            <a:fillRect/>
          </a:stretch>
        </p:blipFill>
        <p:spPr bwMode="auto">
          <a:xfrm>
            <a:off x="4495800" y="0"/>
            <a:ext cx="4648201" cy="1524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600200" y="2362200"/>
            <a:ext cx="578555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“It is the mechanics of a game-</a:t>
            </a:r>
          </a:p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not theme-that make it fun”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2448" y="1905000"/>
            <a:ext cx="7366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avoid pain, 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ut they gravitate towards pleasure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5" name="Picture 4" descr="C:\Users\Jamess\Desktop\how man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54102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0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C:\Users\Kim\Desktop\achievement.jpg"/>
          <p:cNvPicPr>
            <a:picLocks noChangeAspect="1" noChangeArrowheads="1"/>
          </p:cNvPicPr>
          <p:nvPr/>
        </p:nvPicPr>
        <p:blipFill>
          <a:blip r:embed="rId2" cstate="print"/>
          <a:srcRect b="3364"/>
          <a:stretch>
            <a:fillRect/>
          </a:stretch>
        </p:blipFill>
        <p:spPr bwMode="auto">
          <a:xfrm>
            <a:off x="152400" y="63500"/>
            <a:ext cx="3052935" cy="6337300"/>
          </a:xfrm>
          <a:prstGeom prst="rect">
            <a:avLst/>
          </a:prstGeom>
          <a:noFill/>
        </p:spPr>
      </p:pic>
      <p:pic>
        <p:nvPicPr>
          <p:cNvPr id="2051" name="Picture 3" descr="C:\Users\Kim\Desktop\feedback countdown.jpg"/>
          <p:cNvPicPr>
            <a:picLocks noChangeAspect="1" noChangeArrowheads="1"/>
          </p:cNvPicPr>
          <p:nvPr/>
        </p:nvPicPr>
        <p:blipFill>
          <a:blip r:embed="rId3" cstate="print"/>
          <a:srcRect b="2273"/>
          <a:stretch>
            <a:fillRect/>
          </a:stretch>
        </p:blipFill>
        <p:spPr bwMode="auto">
          <a:xfrm>
            <a:off x="3200400" y="0"/>
            <a:ext cx="5943600" cy="6400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" y="6400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This study guide was prepared by </a:t>
            </a:r>
            <a:r>
              <a:rPr lang="en-US" sz="1000" b="1" dirty="0" smtClean="0"/>
              <a:t>@EricJFernandez to help out anyone trying to memorize game mechanics.</a:t>
            </a:r>
          </a:p>
          <a:p>
            <a:r>
              <a:rPr lang="en-US" sz="1000" dirty="0" smtClean="0"/>
              <a:t>It is completely free to share, remix, and reuse as long as you respect any original copyrights. All images except logos are royalty free.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8095" t="10667" r="37143" b="3238"/>
          <a:stretch>
            <a:fillRect/>
          </a:stretch>
        </p:blipFill>
        <p:spPr bwMode="auto">
          <a:xfrm>
            <a:off x="6096000" y="0"/>
            <a:ext cx="3048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3333" t="11429" r="61905" b="4080"/>
          <a:stretch>
            <a:fillRect/>
          </a:stretch>
        </p:blipFill>
        <p:spPr bwMode="auto">
          <a:xfrm>
            <a:off x="3048000" y="76200"/>
            <a:ext cx="3068156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63809" t="11429" r="11905" b="3155"/>
          <a:stretch>
            <a:fillRect/>
          </a:stretch>
        </p:blipFill>
        <p:spPr bwMode="auto">
          <a:xfrm>
            <a:off x="152400" y="76200"/>
            <a:ext cx="286462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" y="6400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This study guide was prepared by </a:t>
            </a:r>
            <a:r>
              <a:rPr lang="en-US" sz="1000" b="1" dirty="0" smtClean="0"/>
              <a:t>@EricJFernandez to help out anyone trying to memorize game mechanics.</a:t>
            </a:r>
          </a:p>
          <a:p>
            <a:r>
              <a:rPr lang="en-US" sz="1000" dirty="0" smtClean="0"/>
              <a:t>It is completely free to share, remix, and reuse as long as you respect any original copyrights. All images except logos are royalty free.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41" y="1251465"/>
            <a:ext cx="8474715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3820" y="241012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Make it fun, make it easy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667000"/>
            <a:ext cx="8345654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37" y="914400"/>
            <a:ext cx="8426695" cy="49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9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384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“If it can be measured </a:t>
            </a: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it can be Gamified”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489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gprashot.jpg"/>
          <p:cNvPicPr>
            <a:picLocks noChangeAspect="1"/>
          </p:cNvPicPr>
          <p:nvPr/>
        </p:nvPicPr>
        <p:blipFill>
          <a:blip r:embed="rId3" cstate="print"/>
          <a:srcRect t="18760"/>
          <a:stretch>
            <a:fillRect/>
          </a:stretch>
        </p:blipFill>
        <p:spPr>
          <a:xfrm>
            <a:off x="838200" y="914400"/>
            <a:ext cx="7561554" cy="4876800"/>
          </a:xfrm>
          <a:prstGeom prst="rect">
            <a:avLst/>
          </a:prstGeom>
          <a:gradFill rotWithShape="1">
            <a:gsLst>
              <a:gs pos="0">
                <a:schemeClr val="dk1">
                  <a:shade val="51000"/>
                  <a:satMod val="130000"/>
                </a:schemeClr>
              </a:gs>
              <a:gs pos="80000">
                <a:schemeClr val="dk1">
                  <a:shade val="93000"/>
                  <a:satMod val="130000"/>
                </a:schemeClr>
              </a:gs>
              <a:gs pos="100000">
                <a:schemeClr val="dk1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1429" t="27429" r="22857" b="17714"/>
          <a:stretch>
            <a:fillRect/>
          </a:stretch>
        </p:blipFill>
        <p:spPr bwMode="auto">
          <a:xfrm>
            <a:off x="0" y="609599"/>
            <a:ext cx="9144000" cy="562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457200" y="1752600"/>
            <a:ext cx="850392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ames\Desktop\F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" y="1981200"/>
            <a:ext cx="4597633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james\Desktop\d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2" y="1981200"/>
            <a:ext cx="452649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841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Reminders have been identified as a leverage point in  clinical information systems (CIS) and can help your providers increase  screening rates.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3600"/>
            <a:ext cx="91440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371600" y="62484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/>
              <a:t>Identifying HIV/STI Screening Opportunities  to Improve Nationally Reported Screening Rates using EHR  </a:t>
            </a:r>
            <a:r>
              <a:rPr lang="en-US" sz="1200" dirty="0" smtClean="0"/>
              <a:t>   </a:t>
            </a:r>
          </a:p>
          <a:p>
            <a:r>
              <a:rPr lang="en-US" sz="1200" dirty="0" smtClean="0"/>
              <a:t>IHS Primary Care Provider, Volume 36 #4     p.80</a:t>
            </a:r>
            <a:endParaRPr lang="en-US" sz="1200" u="sng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38" t="14374" r="32142" b="10128"/>
          <a:stretch/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2000" y="304800"/>
            <a:ext cx="7543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does your heat map look like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parts of your website are working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are people doing after hitting various landing pages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What social posts do they like and share?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Which ones do they dislike and ignore?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74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81200"/>
            <a:ext cx="781476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What Actions do you want people to take?</a:t>
            </a:r>
          </a:p>
          <a:p>
            <a:pPr algn="ctr"/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How are you going to measure them?</a:t>
            </a: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How are you going to reward them?</a:t>
            </a: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(more on this later)</a:t>
            </a:r>
          </a:p>
        </p:txBody>
      </p:sp>
    </p:spTree>
    <p:extLst>
      <p:ext uri="{BB962C8B-B14F-4D97-AF65-F5344CB8AC3E}">
        <p14:creationId xmlns:p14="http://schemas.microsoft.com/office/powerpoint/2010/main" val="1003046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381"/>
          <a:stretch/>
        </p:blipFill>
        <p:spPr>
          <a:xfrm>
            <a:off x="2362200" y="152400"/>
            <a:ext cx="4252913" cy="650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6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81000" y="5334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14500" y="1676400"/>
            <a:ext cx="571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Conversations are two way</a:t>
            </a:r>
          </a:p>
        </p:txBody>
      </p:sp>
    </p:spTree>
    <p:extLst>
      <p:ext uri="{BB962C8B-B14F-4D97-AF65-F5344CB8AC3E}">
        <p14:creationId xmlns:p14="http://schemas.microsoft.com/office/powerpoint/2010/main" val="28916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608" r="5218"/>
          <a:stretch/>
        </p:blipFill>
        <p:spPr>
          <a:xfrm>
            <a:off x="-21130" y="838200"/>
            <a:ext cx="9165130" cy="56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im\Desktop\photo (2).PNG"/>
          <p:cNvPicPr>
            <a:picLocks noChangeAspect="1" noChangeArrowheads="1"/>
          </p:cNvPicPr>
          <p:nvPr/>
        </p:nvPicPr>
        <p:blipFill>
          <a:blip r:embed="rId3" cstate="print"/>
          <a:srcRect l="17122" r="16471"/>
          <a:stretch>
            <a:fillRect/>
          </a:stretch>
        </p:blipFill>
        <p:spPr bwMode="auto">
          <a:xfrm>
            <a:off x="1371600" y="0"/>
            <a:ext cx="6477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1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03000506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4D221FE7-42B6-4FE1-B1A7-3C966C0FEC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0C4057-0F55-48BC-B033-99FFA7FBB1A4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3.xml><?xml version="1.0" encoding="utf-8"?>
<ds:datastoreItem xmlns:ds="http://schemas.openxmlformats.org/officeDocument/2006/customXml" ds:itemID="{0C093139-8AF0-424E-AE11-6B9342DEFA1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TP030005062</Template>
  <TotalTime>2148</TotalTime>
  <Words>573</Words>
  <Application>Microsoft Office PowerPoint</Application>
  <PresentationFormat>On-screen Show (4:3)</PresentationFormat>
  <Paragraphs>128</Paragraphs>
  <Slides>39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Century Gothic</vt:lpstr>
      <vt:lpstr>Times New Roman</vt:lpstr>
      <vt:lpstr>TP030005062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or reminders</dc:title>
  <dc:creator>Kim</dc:creator>
  <cp:lastModifiedBy>james spillane</cp:lastModifiedBy>
  <cp:revision>195</cp:revision>
  <dcterms:created xsi:type="dcterms:W3CDTF">2011-08-30T03:57:54Z</dcterms:created>
  <dcterms:modified xsi:type="dcterms:W3CDTF">2015-10-12T15:38:58Z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TC300050629990</vt:lpwstr>
  </property>
</Properties>
</file>