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256" r:id="rId5"/>
    <p:sldId id="317" r:id="rId6"/>
    <p:sldId id="315" r:id="rId7"/>
    <p:sldId id="318" r:id="rId8"/>
    <p:sldId id="319" r:id="rId9"/>
    <p:sldId id="320" r:id="rId10"/>
    <p:sldId id="326" r:id="rId11"/>
    <p:sldId id="321" r:id="rId12"/>
    <p:sldId id="323" r:id="rId13"/>
    <p:sldId id="325" r:id="rId14"/>
    <p:sldId id="324" r:id="rId15"/>
    <p:sldId id="322" r:id="rId16"/>
    <p:sldId id="297" r:id="rId17"/>
    <p:sldId id="327" r:id="rId18"/>
    <p:sldId id="328" r:id="rId19"/>
    <p:sldId id="329" r:id="rId20"/>
    <p:sldId id="316" r:id="rId21"/>
    <p:sldId id="266" r:id="rId22"/>
    <p:sldId id="330" r:id="rId23"/>
    <p:sldId id="331" r:id="rId24"/>
    <p:sldId id="298" r:id="rId25"/>
    <p:sldId id="304" r:id="rId26"/>
    <p:sldId id="305" r:id="rId27"/>
    <p:sldId id="314" r:id="rId28"/>
    <p:sldId id="332"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81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40" autoAdjust="0"/>
    <p:restoredTop sz="95388" autoAdjust="0"/>
  </p:normalViewPr>
  <p:slideViewPr>
    <p:cSldViewPr>
      <p:cViewPr varScale="1">
        <p:scale>
          <a:sx n="89" d="100"/>
          <a:sy n="89" d="100"/>
        </p:scale>
        <p:origin x="1531"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6F962C-B5A0-4A5E-9731-E6CA9CD3C463}" type="datetimeFigureOut">
              <a:rPr lang="en-US" smtClean="0"/>
              <a:pPr/>
              <a:t>2/3/2016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2FB346-C0BF-4D4A-B25E-A140576BEA7D}" type="slidenum">
              <a:rPr lang="en-US" smtClean="0"/>
              <a:pPr/>
              <a:t>‹#›</a:t>
            </a:fld>
            <a:endParaRPr lang="en-US" dirty="0"/>
          </a:p>
        </p:txBody>
      </p:sp>
    </p:spTree>
    <p:extLst>
      <p:ext uri="{BB962C8B-B14F-4D97-AF65-F5344CB8AC3E}">
        <p14:creationId xmlns:p14="http://schemas.microsoft.com/office/powerpoint/2010/main" val="591216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Bio </a:t>
            </a:r>
            <a:r>
              <a:rPr lang="en-US" b="0" dirty="0" smtClean="0"/>
              <a:t>(side note,</a:t>
            </a:r>
            <a:r>
              <a:rPr lang="en-US" b="0" baseline="0" dirty="0" smtClean="0"/>
              <a:t> I am not original, this whole presentation is full of hyperlinks and sources/design)</a:t>
            </a:r>
            <a:endParaRPr lang="en-US" b="0" dirty="0" smtClean="0"/>
          </a:p>
          <a:p>
            <a:r>
              <a:rPr lang="en-US" dirty="0" smtClean="0"/>
              <a:t>James</a:t>
            </a:r>
            <a:r>
              <a:rPr lang="en-US" baseline="0" dirty="0" smtClean="0"/>
              <a:t> Spillane… </a:t>
            </a:r>
          </a:p>
          <a:p>
            <a:r>
              <a:rPr lang="en-US" baseline="0" dirty="0" smtClean="0"/>
              <a:t>Come from a small place called Friday Harbor Washington</a:t>
            </a:r>
          </a:p>
          <a:p>
            <a:r>
              <a:rPr lang="en-US" baseline="0" dirty="0" smtClean="0"/>
              <a:t>spent about ten years over in Europe working for the </a:t>
            </a:r>
            <a:r>
              <a:rPr lang="en-US" baseline="0" dirty="0" err="1" smtClean="0"/>
              <a:t>DoD</a:t>
            </a:r>
            <a:r>
              <a:rPr lang="en-US" baseline="0" dirty="0" smtClean="0"/>
              <a:t>, came back, </a:t>
            </a:r>
          </a:p>
          <a:p>
            <a:r>
              <a:rPr lang="en-US" baseline="0" dirty="0" smtClean="0"/>
              <a:t>lost, met my wife and moved to Kodiak. </a:t>
            </a:r>
          </a:p>
          <a:p>
            <a:r>
              <a:rPr lang="en-US" baseline="0" dirty="0" smtClean="0"/>
              <a:t>Dental office manager, started to learn about clinical information systems and how much they can change a practice</a:t>
            </a:r>
          </a:p>
          <a:p>
            <a:r>
              <a:rPr lang="en-US" baseline="0" dirty="0" smtClean="0"/>
              <a:t>KANA-GPRA 21 measures</a:t>
            </a:r>
          </a:p>
          <a:p>
            <a:r>
              <a:rPr lang="en-US" baseline="0" dirty="0" smtClean="0"/>
              <a:t>Work for APIA… involved with many different organizations in </a:t>
            </a:r>
            <a:r>
              <a:rPr lang="en-US" baseline="0" dirty="0" err="1" smtClean="0"/>
              <a:t>alaska</a:t>
            </a:r>
            <a:r>
              <a:rPr lang="en-US" baseline="0" dirty="0" smtClean="0"/>
              <a:t>. Love it… </a:t>
            </a:r>
          </a:p>
          <a:p>
            <a:endParaRPr lang="en-US" dirty="0"/>
          </a:p>
        </p:txBody>
      </p:sp>
      <p:sp>
        <p:nvSpPr>
          <p:cNvPr id="4" name="Slide Number Placeholder 3"/>
          <p:cNvSpPr>
            <a:spLocks noGrp="1"/>
          </p:cNvSpPr>
          <p:nvPr>
            <p:ph type="sldNum" sz="quarter" idx="10"/>
          </p:nvPr>
        </p:nvSpPr>
        <p:spPr/>
        <p:txBody>
          <a:bodyPr/>
          <a:lstStyle/>
          <a:p>
            <a:fld id="{3D2FB346-C0BF-4D4A-B25E-A140576BEA7D}" type="slidenum">
              <a:rPr lang="en-US" smtClean="0"/>
              <a:pPr/>
              <a:t>1</a:t>
            </a:fld>
            <a:endParaRPr lang="en-US" dirty="0"/>
          </a:p>
        </p:txBody>
      </p:sp>
    </p:spTree>
    <p:extLst>
      <p:ext uri="{BB962C8B-B14F-4D97-AF65-F5344CB8AC3E}">
        <p14:creationId xmlns:p14="http://schemas.microsoft.com/office/powerpoint/2010/main" val="2579466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dirty="0" smtClean="0">
                <a:solidFill>
                  <a:schemeClr val="bg1"/>
                </a:solidFill>
              </a:rPr>
              <a:t>Tip</a:t>
            </a:r>
            <a:r>
              <a:rPr lang="en-US" baseline="0" dirty="0" smtClean="0">
                <a:solidFill>
                  <a:schemeClr val="bg1"/>
                </a:solidFill>
              </a:rPr>
              <a:t> of the iceberg, soon we will be a well organized group</a:t>
            </a:r>
            <a:endParaRPr lang="en-US" dirty="0" smtClean="0">
              <a:solidFill>
                <a:schemeClr val="bg1"/>
              </a:solidFill>
            </a:endParaRPr>
          </a:p>
          <a:p>
            <a:pPr marL="228600" indent="-228600">
              <a:buFont typeface="+mj-lt"/>
              <a:buAutoNum type="arabicPeriod"/>
            </a:pPr>
            <a:endParaRPr lang="en-US" dirty="0" smtClean="0">
              <a:solidFill>
                <a:schemeClr val="bg1"/>
              </a:solidFill>
            </a:endParaRPr>
          </a:p>
          <a:p>
            <a:pPr marL="228600" indent="-228600">
              <a:buFont typeface="+mj-lt"/>
              <a:buAutoNum type="arabicPeriod"/>
            </a:pPr>
            <a:r>
              <a:rPr lang="en-US" dirty="0" smtClean="0">
                <a:solidFill>
                  <a:schemeClr val="bg1"/>
                </a:solidFill>
              </a:rPr>
              <a:t>Independent care., is where individuals or separate organizations provide much of the patient care.  </a:t>
            </a:r>
          </a:p>
          <a:p>
            <a:pPr marL="228600" indent="-228600">
              <a:buFont typeface="+mj-lt"/>
              <a:buAutoNum type="arabicPeriod"/>
            </a:pPr>
            <a:endParaRPr lang="en-US" dirty="0" smtClean="0">
              <a:solidFill>
                <a:schemeClr val="bg1"/>
              </a:solidFill>
            </a:endParaRPr>
          </a:p>
          <a:p>
            <a:pPr marL="228600" indent="-228600">
              <a:buFont typeface="+mj-lt"/>
              <a:buAutoNum type="arabicPeriod"/>
            </a:pPr>
            <a:r>
              <a:rPr lang="en-US" dirty="0" smtClean="0">
                <a:solidFill>
                  <a:schemeClr val="bg1"/>
                </a:solidFill>
              </a:rPr>
              <a:t>Connected care</a:t>
            </a:r>
            <a:r>
              <a:rPr lang="en-US" i="1" dirty="0" smtClean="0">
                <a:solidFill>
                  <a:schemeClr val="bg1"/>
                </a:solidFill>
              </a:rPr>
              <a:t>.</a:t>
            </a:r>
            <a:r>
              <a:rPr lang="en-US" dirty="0" smtClean="0">
                <a:solidFill>
                  <a:schemeClr val="bg1"/>
                </a:solidFill>
              </a:rPr>
              <a:t>, organizations begin to share enough, referrals</a:t>
            </a:r>
          </a:p>
          <a:p>
            <a:pPr marL="228600" indent="-228600">
              <a:buFont typeface="+mj-lt"/>
              <a:buAutoNum type="arabicPeriod"/>
            </a:pPr>
            <a:endParaRPr lang="en-US" dirty="0" smtClean="0">
              <a:solidFill>
                <a:schemeClr val="bg1"/>
              </a:solidFill>
            </a:endParaRPr>
          </a:p>
          <a:p>
            <a:pPr marL="228600" indent="-228600">
              <a:buFont typeface="+mj-lt"/>
              <a:buAutoNum type="arabicPeriod"/>
            </a:pPr>
            <a:r>
              <a:rPr lang="en-US" dirty="0" smtClean="0">
                <a:solidFill>
                  <a:schemeClr val="bg1"/>
                </a:solidFill>
              </a:rPr>
              <a:t>Coordinated care. where enough patient data is connected, [so that] it will allow multiple organizations to coordinate their care between each other through case tracking and management for simple tasks, such as identifying health risks. “This is the first maturity level where [patients feel] they aren’t leading their care team but are the center of their care team,” he said.</a:t>
            </a:r>
          </a:p>
          <a:p>
            <a:pPr marL="228600" indent="-228600">
              <a:buFont typeface="+mj-lt"/>
              <a:buAutoNum type="arabicPeriod"/>
            </a:pPr>
            <a:endParaRPr lang="en-US" dirty="0" smtClean="0">
              <a:solidFill>
                <a:schemeClr val="bg1"/>
              </a:solidFill>
            </a:endParaRPr>
          </a:p>
          <a:p>
            <a:pPr marL="228600" indent="-228600">
              <a:buFont typeface="+mj-lt"/>
              <a:buAutoNum type="arabicPeriod"/>
            </a:pPr>
            <a:r>
              <a:rPr lang="en-US" dirty="0" smtClean="0">
                <a:solidFill>
                  <a:schemeClr val="bg1"/>
                </a:solidFill>
              </a:rPr>
              <a:t>Integrated care. “multiple organizations share data and resources between each other, almost as fluidly as if they were a single organization without boundaries patients feel like they have control over their health.</a:t>
            </a:r>
          </a:p>
          <a:p>
            <a:pPr marL="228600" indent="-228600">
              <a:buFont typeface="+mj-lt"/>
              <a:buAutoNum type="arabicPeriod"/>
            </a:pPr>
            <a:endParaRPr lang="en-US" dirty="0" smtClean="0">
              <a:solidFill>
                <a:schemeClr val="bg1"/>
              </a:solidFill>
            </a:endParaRPr>
          </a:p>
          <a:p>
            <a:pPr marL="228600" indent="-228600">
              <a:buFont typeface="+mj-lt"/>
              <a:buAutoNum type="arabicPeriod"/>
            </a:pPr>
            <a:r>
              <a:rPr lang="en-US" dirty="0" smtClean="0">
                <a:solidFill>
                  <a:schemeClr val="bg1"/>
                </a:solidFill>
              </a:rPr>
              <a:t>Accountable care. which is where there is "such a high level of patient collaboration, that groups of firms become accountable for outcomes and costs together as a team."</a:t>
            </a:r>
            <a:endParaRPr lang="en-US" dirty="0">
              <a:solidFill>
                <a:schemeClr val="bg1"/>
              </a:solidFill>
            </a:endParaRPr>
          </a:p>
        </p:txBody>
      </p:sp>
      <p:sp>
        <p:nvSpPr>
          <p:cNvPr id="4" name="Slide Number Placeholder 3"/>
          <p:cNvSpPr>
            <a:spLocks noGrp="1"/>
          </p:cNvSpPr>
          <p:nvPr>
            <p:ph type="sldNum" sz="quarter" idx="10"/>
          </p:nvPr>
        </p:nvSpPr>
        <p:spPr/>
        <p:txBody>
          <a:bodyPr/>
          <a:lstStyle/>
          <a:p>
            <a:fld id="{3D2FB346-C0BF-4D4A-B25E-A140576BEA7D}" type="slidenum">
              <a:rPr lang="en-US" smtClean="0"/>
              <a:pPr/>
              <a:t>2</a:t>
            </a:fld>
            <a:endParaRPr lang="en-US" dirty="0"/>
          </a:p>
        </p:txBody>
      </p:sp>
    </p:spTree>
    <p:extLst>
      <p:ext uri="{BB962C8B-B14F-4D97-AF65-F5344CB8AC3E}">
        <p14:creationId xmlns:p14="http://schemas.microsoft.com/office/powerpoint/2010/main" val="3725314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currently used to pushing information out, think about it?</a:t>
            </a:r>
            <a:r>
              <a:rPr lang="en-US" baseline="0" dirty="0" smtClean="0"/>
              <a:t> All the reports we have, all the accountability, funding, etc. click here, click there.. Go to this box, go to that box and at the end of the year, or quarter we are going to come back and tell you how bad you are doing. We are asking our “users” to jump through too many hoops, first, they are worried about their patients health, second they are worried about other aspects such as litigation, adverse effects, exhaustion.  They don’t care about GPRA. </a:t>
            </a:r>
            <a:endParaRPr lang="en-US" dirty="0"/>
          </a:p>
        </p:txBody>
      </p:sp>
      <p:sp>
        <p:nvSpPr>
          <p:cNvPr id="4" name="Slide Number Placeholder 3"/>
          <p:cNvSpPr>
            <a:spLocks noGrp="1"/>
          </p:cNvSpPr>
          <p:nvPr>
            <p:ph type="sldNum" sz="quarter" idx="10"/>
          </p:nvPr>
        </p:nvSpPr>
        <p:spPr/>
        <p:txBody>
          <a:bodyPr/>
          <a:lstStyle/>
          <a:p>
            <a:fld id="{3D2FB346-C0BF-4D4A-B25E-A140576BEA7D}" type="slidenum">
              <a:rPr lang="en-US" smtClean="0"/>
              <a:pPr/>
              <a:t>4</a:t>
            </a:fld>
            <a:endParaRPr lang="en-US" dirty="0"/>
          </a:p>
        </p:txBody>
      </p:sp>
    </p:spTree>
    <p:extLst>
      <p:ext uri="{BB962C8B-B14F-4D97-AF65-F5344CB8AC3E}">
        <p14:creationId xmlns:p14="http://schemas.microsoft.com/office/powerpoint/2010/main" val="160069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dirty="0" smtClean="0"/>
              <a:t>Thoughts on Design</a:t>
            </a:r>
          </a:p>
          <a:p>
            <a:pPr marL="171450" indent="-171450">
              <a:buFont typeface="Arial" pitchFamily="34" charset="0"/>
              <a:buChar char="•"/>
            </a:pPr>
            <a:r>
              <a:rPr lang="en-US" dirty="0" smtClean="0"/>
              <a:t>Are there humans</a:t>
            </a:r>
            <a:r>
              <a:rPr lang="en-US" baseline="0" dirty="0" smtClean="0"/>
              <a:t> involved in anything you do? Then you need to design around them.</a:t>
            </a:r>
          </a:p>
          <a:p>
            <a:pPr marL="171450" indent="-171450">
              <a:buFont typeface="Arial" pitchFamily="34" charset="0"/>
              <a:buChar char="•"/>
            </a:pPr>
            <a:r>
              <a:rPr lang="en-US" baseline="0" dirty="0" smtClean="0"/>
              <a:t>Earth has been around 4.5 billion years, humans have been around for about 2.2 million years</a:t>
            </a:r>
          </a:p>
          <a:p>
            <a:pPr marL="171450" indent="-171450">
              <a:buFont typeface="Arial" pitchFamily="34" charset="0"/>
              <a:buChar char="•"/>
            </a:pPr>
            <a:r>
              <a:rPr lang="en-US" baseline="0" dirty="0" smtClean="0"/>
              <a:t>Nature is full of beautiful, meaning full design that has evolved of many years… we are design, you are a designer. </a:t>
            </a:r>
          </a:p>
          <a:p>
            <a:pPr marL="0" indent="0">
              <a:buFont typeface="Arial" pitchFamily="34" charset="0"/>
              <a:buNone/>
            </a:pPr>
            <a:r>
              <a:rPr lang="en-US" baseline="0" dirty="0" smtClean="0"/>
              <a:t>What does all this mean? </a:t>
            </a:r>
          </a:p>
          <a:p>
            <a:pPr marL="171450" indent="-171450">
              <a:buFont typeface="Arial" pitchFamily="34" charset="0"/>
              <a:buChar char="•"/>
            </a:pPr>
            <a:r>
              <a:rPr lang="en-US" baseline="0" dirty="0" smtClean="0"/>
              <a:t>Design around the nurse, the care team, the provider, design around the front desk, ask questions, get involved, observe and test. </a:t>
            </a:r>
          </a:p>
          <a:p>
            <a:pPr marL="171450" indent="-171450">
              <a:buFont typeface="Arial" pitchFamily="34" charset="0"/>
              <a:buChar char="•"/>
            </a:pPr>
            <a:r>
              <a:rPr lang="en-US" baseline="0" dirty="0" smtClean="0"/>
              <a:t>things that are common need to become effortless, seamless, non visible. </a:t>
            </a:r>
            <a:endParaRPr lang="en-US" dirty="0"/>
          </a:p>
        </p:txBody>
      </p:sp>
      <p:sp>
        <p:nvSpPr>
          <p:cNvPr id="4" name="Slide Number Placeholder 3"/>
          <p:cNvSpPr>
            <a:spLocks noGrp="1"/>
          </p:cNvSpPr>
          <p:nvPr>
            <p:ph type="sldNum" sz="quarter" idx="10"/>
          </p:nvPr>
        </p:nvSpPr>
        <p:spPr/>
        <p:txBody>
          <a:bodyPr/>
          <a:lstStyle/>
          <a:p>
            <a:fld id="{3D2FB346-C0BF-4D4A-B25E-A140576BEA7D}" type="slidenum">
              <a:rPr lang="en-US" smtClean="0"/>
              <a:pPr/>
              <a:t>5</a:t>
            </a:fld>
            <a:endParaRPr lang="en-US" dirty="0"/>
          </a:p>
        </p:txBody>
      </p:sp>
    </p:spTree>
    <p:extLst>
      <p:ext uri="{BB962C8B-B14F-4D97-AF65-F5344CB8AC3E}">
        <p14:creationId xmlns:p14="http://schemas.microsoft.com/office/powerpoint/2010/main" val="431610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US" dirty="0" smtClean="0"/>
          </a:p>
          <a:p>
            <a:pPr marL="0" indent="0">
              <a:buFont typeface="Arial" pitchFamily="34" charset="0"/>
              <a:buNone/>
            </a:pPr>
            <a:r>
              <a:rPr lang="en-US" dirty="0" smtClean="0"/>
              <a:t>Back to</a:t>
            </a:r>
            <a:r>
              <a:rPr lang="en-US" baseline="0" dirty="0" smtClean="0"/>
              <a:t> the question: “</a:t>
            </a:r>
            <a:r>
              <a:rPr lang="en-US" dirty="0" smtClean="0"/>
              <a:t>are there humans</a:t>
            </a:r>
            <a:r>
              <a:rPr lang="en-US" baseline="0" dirty="0" smtClean="0"/>
              <a:t> involved in anything you do?”</a:t>
            </a:r>
          </a:p>
          <a:p>
            <a:pPr marL="0" indent="0">
              <a:buFont typeface="Arial" pitchFamily="34" charset="0"/>
              <a:buNone/>
            </a:pPr>
            <a:endParaRPr lang="en-US" baseline="0" dirty="0" smtClean="0"/>
          </a:p>
          <a:p>
            <a:pPr marL="171450" indent="-171450">
              <a:buFont typeface="Arial" pitchFamily="34" charset="0"/>
              <a:buChar char="•"/>
            </a:pPr>
            <a:r>
              <a:rPr lang="en-US" baseline="0" dirty="0" smtClean="0"/>
              <a:t>what do people adopt? Big business understands that adoption comes from design and spends a lot of resource tying to make this happen. </a:t>
            </a:r>
          </a:p>
          <a:p>
            <a:pPr marL="171450" indent="-171450">
              <a:buFont typeface="Arial" pitchFamily="34" charset="0"/>
              <a:buChar char="•"/>
            </a:pPr>
            <a:r>
              <a:rPr lang="en-US" baseline="0" dirty="0" smtClean="0"/>
              <a:t>Design around the nurse, the care team, the provider, design around the front desk, ask questions, get involved, observe and test. </a:t>
            </a:r>
          </a:p>
          <a:p>
            <a:pPr marL="171450" indent="-171450">
              <a:buFont typeface="Arial" pitchFamily="34" charset="0"/>
              <a:buChar char="•"/>
            </a:pPr>
            <a:r>
              <a:rPr lang="en-US" baseline="0" dirty="0" smtClean="0"/>
              <a:t>things that are common need to become effortless, seamless, non visible. </a:t>
            </a:r>
            <a:endParaRPr lang="en-US" dirty="0"/>
          </a:p>
        </p:txBody>
      </p:sp>
      <p:sp>
        <p:nvSpPr>
          <p:cNvPr id="4" name="Slide Number Placeholder 3"/>
          <p:cNvSpPr>
            <a:spLocks noGrp="1"/>
          </p:cNvSpPr>
          <p:nvPr>
            <p:ph type="sldNum" sz="quarter" idx="10"/>
          </p:nvPr>
        </p:nvSpPr>
        <p:spPr/>
        <p:txBody>
          <a:bodyPr/>
          <a:lstStyle/>
          <a:p>
            <a:fld id="{3D2FB346-C0BF-4D4A-B25E-A140576BEA7D}" type="slidenum">
              <a:rPr lang="en-US" smtClean="0"/>
              <a:pPr/>
              <a:t>6</a:t>
            </a:fld>
            <a:endParaRPr lang="en-US" dirty="0"/>
          </a:p>
        </p:txBody>
      </p:sp>
    </p:spTree>
    <p:extLst>
      <p:ext uri="{BB962C8B-B14F-4D97-AF65-F5344CB8AC3E}">
        <p14:creationId xmlns:p14="http://schemas.microsoft.com/office/powerpoint/2010/main" val="431610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b="1" dirty="0" smtClean="0"/>
              <a:t>Meaningful</a:t>
            </a:r>
            <a:r>
              <a:rPr lang="en-US" dirty="0" smtClean="0"/>
              <a:t>, we have that!</a:t>
            </a:r>
            <a:r>
              <a:rPr lang="en-US" baseline="0" dirty="0" smtClean="0"/>
              <a:t> HEALTH, it is the same as PURPOSE in what drives us</a:t>
            </a:r>
          </a:p>
          <a:p>
            <a:pPr marL="0" indent="0">
              <a:buFont typeface="Arial" pitchFamily="34" charset="0"/>
              <a:buNone/>
            </a:pPr>
            <a:r>
              <a:rPr lang="en-US" b="1" baseline="0" dirty="0" smtClean="0"/>
              <a:t>Pleasurable</a:t>
            </a:r>
            <a:r>
              <a:rPr lang="en-US" baseline="0" dirty="0" smtClean="0"/>
              <a:t> and </a:t>
            </a:r>
            <a:r>
              <a:rPr lang="en-US" b="1" baseline="0" dirty="0" smtClean="0"/>
              <a:t>convenient</a:t>
            </a:r>
            <a:r>
              <a:rPr lang="en-US" baseline="0" dirty="0" smtClean="0"/>
              <a:t> is lacking…</a:t>
            </a:r>
          </a:p>
        </p:txBody>
      </p:sp>
      <p:sp>
        <p:nvSpPr>
          <p:cNvPr id="4" name="Slide Number Placeholder 3"/>
          <p:cNvSpPr>
            <a:spLocks noGrp="1"/>
          </p:cNvSpPr>
          <p:nvPr>
            <p:ph type="sldNum" sz="quarter" idx="10"/>
          </p:nvPr>
        </p:nvSpPr>
        <p:spPr/>
        <p:txBody>
          <a:bodyPr/>
          <a:lstStyle/>
          <a:p>
            <a:fld id="{3D2FB346-C0BF-4D4A-B25E-A140576BEA7D}" type="slidenum">
              <a:rPr lang="en-US" smtClean="0"/>
              <a:pPr/>
              <a:t>7</a:t>
            </a:fld>
            <a:endParaRPr lang="en-US" dirty="0"/>
          </a:p>
        </p:txBody>
      </p:sp>
    </p:spTree>
    <p:extLst>
      <p:ext uri="{BB962C8B-B14F-4D97-AF65-F5344CB8AC3E}">
        <p14:creationId xmlns:p14="http://schemas.microsoft.com/office/powerpoint/2010/main" val="431610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Another</a:t>
            </a:r>
            <a:r>
              <a:rPr lang="en-US" baseline="0" dirty="0" smtClean="0"/>
              <a:t> way to look at it</a:t>
            </a:r>
          </a:p>
          <a:p>
            <a:pPr marL="171450" indent="-171450">
              <a:buFont typeface="Arial" pitchFamily="34" charset="0"/>
              <a:buChar char="•"/>
            </a:pPr>
            <a:endParaRPr lang="en-US" baseline="0" dirty="0" smtClean="0"/>
          </a:p>
          <a:p>
            <a:pPr marL="0" indent="0">
              <a:buFont typeface="Arial" pitchFamily="34" charset="0"/>
              <a:buNone/>
            </a:pPr>
            <a:r>
              <a:rPr lang="en-US" baseline="0" dirty="0" smtClean="0"/>
              <a:t>	NEED: health</a:t>
            </a:r>
          </a:p>
          <a:p>
            <a:pPr marL="0" indent="0">
              <a:buFont typeface="Arial" pitchFamily="34" charset="0"/>
              <a:buNone/>
            </a:pPr>
            <a:r>
              <a:rPr lang="en-US" baseline="0" dirty="0" smtClean="0"/>
              <a:t>	TOOL: EHR and CIS</a:t>
            </a:r>
          </a:p>
          <a:p>
            <a:pPr marL="0" indent="0">
              <a:buFont typeface="Arial" pitchFamily="34" charset="0"/>
              <a:buNone/>
            </a:pPr>
            <a:r>
              <a:rPr lang="en-US" baseline="0" dirty="0" smtClean="0"/>
              <a:t>	CAPABILITY: docs, users (all of which have no problems with their iPhones)</a:t>
            </a:r>
          </a:p>
          <a:p>
            <a:pPr marL="0" indent="0">
              <a:buFont typeface="Arial" pitchFamily="34" charset="0"/>
              <a:buNone/>
            </a:pPr>
            <a:endParaRPr lang="en-US" baseline="0" dirty="0" smtClean="0"/>
          </a:p>
          <a:p>
            <a:pPr marL="0" indent="0">
              <a:buFont typeface="Arial" pitchFamily="34" charset="0"/>
              <a:buNone/>
            </a:pPr>
            <a:r>
              <a:rPr lang="en-US" baseline="0" dirty="0" smtClean="0"/>
              <a:t>So of the hammer or tool is our CIS, we need to make it </a:t>
            </a:r>
            <a:r>
              <a:rPr lang="en-US" b="1" baseline="0" dirty="0" smtClean="0"/>
              <a:t>fit the person</a:t>
            </a:r>
            <a:r>
              <a:rPr lang="en-US" baseline="0" dirty="0" smtClean="0"/>
              <a:t>! We need to design a better CIS, we need to design for humans.</a:t>
            </a:r>
          </a:p>
        </p:txBody>
      </p:sp>
      <p:sp>
        <p:nvSpPr>
          <p:cNvPr id="4" name="Slide Number Placeholder 3"/>
          <p:cNvSpPr>
            <a:spLocks noGrp="1"/>
          </p:cNvSpPr>
          <p:nvPr>
            <p:ph type="sldNum" sz="quarter" idx="10"/>
          </p:nvPr>
        </p:nvSpPr>
        <p:spPr/>
        <p:txBody>
          <a:bodyPr/>
          <a:lstStyle/>
          <a:p>
            <a:fld id="{3D2FB346-C0BF-4D4A-B25E-A140576BEA7D}" type="slidenum">
              <a:rPr lang="en-US" smtClean="0"/>
              <a:pPr/>
              <a:t>8</a:t>
            </a:fld>
            <a:endParaRPr lang="en-US" dirty="0"/>
          </a:p>
        </p:txBody>
      </p:sp>
    </p:spTree>
    <p:extLst>
      <p:ext uri="{BB962C8B-B14F-4D97-AF65-F5344CB8AC3E}">
        <p14:creationId xmlns:p14="http://schemas.microsoft.com/office/powerpoint/2010/main" val="431610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baseline="0" dirty="0" smtClean="0"/>
              <a:t>We have some how lost our way, we have the need, we have the tools and capability, but there is a disconnect, we need to match the tools to the capability. </a:t>
            </a:r>
          </a:p>
        </p:txBody>
      </p:sp>
      <p:sp>
        <p:nvSpPr>
          <p:cNvPr id="4" name="Slide Number Placeholder 3"/>
          <p:cNvSpPr>
            <a:spLocks noGrp="1"/>
          </p:cNvSpPr>
          <p:nvPr>
            <p:ph type="sldNum" sz="quarter" idx="10"/>
          </p:nvPr>
        </p:nvSpPr>
        <p:spPr/>
        <p:txBody>
          <a:bodyPr/>
          <a:lstStyle/>
          <a:p>
            <a:fld id="{3D2FB346-C0BF-4D4A-B25E-A140576BEA7D}" type="slidenum">
              <a:rPr lang="en-US" smtClean="0"/>
              <a:pPr/>
              <a:t>9</a:t>
            </a:fld>
            <a:endParaRPr lang="en-US" dirty="0"/>
          </a:p>
        </p:txBody>
      </p:sp>
    </p:spTree>
    <p:extLst>
      <p:ext uri="{BB962C8B-B14F-4D97-AF65-F5344CB8AC3E}">
        <p14:creationId xmlns:p14="http://schemas.microsoft.com/office/powerpoint/2010/main" val="431610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So let’s look at where we are going, all of these devices are pretty effortless,</a:t>
            </a:r>
            <a:r>
              <a:rPr lang="en-US" baseline="0" dirty="0" smtClean="0"/>
              <a:t> you take your BP, check your blood sugars, put a pedometer in our pocket, go for a run, all this information is PUSHED to your phone, it syncs up wirelessly, you don’t to sit down and enter all the vitals, enter the all miles and time of your run, calculate the calories you burned etc…  (side note: it also very gamified) </a:t>
            </a:r>
          </a:p>
          <a:p>
            <a:pPr marL="171450" indent="-171450">
              <a:buFont typeface="Arial" pitchFamily="34" charset="0"/>
              <a:buChar char="•"/>
            </a:pPr>
            <a:r>
              <a:rPr lang="en-US" baseline="0" dirty="0" smtClean="0"/>
              <a:t>My question is: why doesn’t our CIS already do this? And since it doesn’t we need to start thinking this way. </a:t>
            </a:r>
          </a:p>
          <a:p>
            <a:pPr marL="171450" indent="-171450">
              <a:buFont typeface="Arial" pitchFamily="34" charset="0"/>
              <a:buChar char="•"/>
            </a:pPr>
            <a:endParaRPr lang="en-US" baseline="0" dirty="0" smtClean="0"/>
          </a:p>
          <a:p>
            <a:pPr marL="0" indent="0">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3D2FB346-C0BF-4D4A-B25E-A140576BEA7D}" type="slidenum">
              <a:rPr lang="en-US" smtClean="0"/>
              <a:pPr/>
              <a:t>10</a:t>
            </a:fld>
            <a:endParaRPr lang="en-US" dirty="0"/>
          </a:p>
        </p:txBody>
      </p:sp>
    </p:spTree>
    <p:extLst>
      <p:ext uri="{BB962C8B-B14F-4D97-AF65-F5344CB8AC3E}">
        <p14:creationId xmlns:p14="http://schemas.microsoft.com/office/powerpoint/2010/main" val="431610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Here is one of my favorites, remember things can be fun</a:t>
            </a:r>
            <a:r>
              <a:rPr lang="en-US" baseline="0" dirty="0" smtClean="0"/>
              <a:t>, it is a matter of perspective, but I will talk about this later in my game dynamics lecture.</a:t>
            </a:r>
          </a:p>
          <a:p>
            <a:pPr marL="0" indent="0">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3D2FB346-C0BF-4D4A-B25E-A140576BEA7D}" type="slidenum">
              <a:rPr lang="en-US" smtClean="0"/>
              <a:pPr/>
              <a:t>11</a:t>
            </a:fld>
            <a:endParaRPr lang="en-US" dirty="0"/>
          </a:p>
        </p:txBody>
      </p:sp>
    </p:spTree>
    <p:extLst>
      <p:ext uri="{BB962C8B-B14F-4D97-AF65-F5344CB8AC3E}">
        <p14:creationId xmlns:p14="http://schemas.microsoft.com/office/powerpoint/2010/main" val="431610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First we have to know where we are?</a:t>
            </a:r>
            <a:r>
              <a:rPr lang="en-US" baseline="0" dirty="0" smtClean="0"/>
              <a:t> What is wrong what can we design better, a lot of times it comes straight from the numbers (what do you such at?)</a:t>
            </a:r>
            <a:r>
              <a:rPr lang="en-US" baseline="0" dirty="0"/>
              <a:t> </a:t>
            </a:r>
            <a:r>
              <a:rPr lang="en-US" baseline="0" dirty="0" smtClean="0"/>
              <a:t>while other times it comes from the relationships you have built with your team of providers (nurse stations and water coolers) this is one of the reasons why IPC pushes for the pod design, you can quickly look over your shoulder and say, “hey skip, the order menu reads funny, could you put the HIV test over here under prenatal that way we know to order them”</a:t>
            </a:r>
          </a:p>
          <a:p>
            <a:pPr marL="171450" indent="-171450">
              <a:buFont typeface="Arial" pitchFamily="34" charset="0"/>
              <a:buChar char="•"/>
            </a:pPr>
            <a:r>
              <a:rPr lang="en-US" baseline="0" dirty="0" smtClean="0"/>
              <a:t>You have to know your system!</a:t>
            </a:r>
          </a:p>
          <a:p>
            <a:pPr marL="0" indent="0">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3D2FB346-C0BF-4D4A-B25E-A140576BEA7D}" type="slidenum">
              <a:rPr lang="en-US" smtClean="0"/>
              <a:pPr/>
              <a:t>12</a:t>
            </a:fld>
            <a:endParaRPr lang="en-US" dirty="0"/>
          </a:p>
        </p:txBody>
      </p:sp>
    </p:spTree>
    <p:extLst>
      <p:ext uri="{BB962C8B-B14F-4D97-AF65-F5344CB8AC3E}">
        <p14:creationId xmlns:p14="http://schemas.microsoft.com/office/powerpoint/2010/main" val="431610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Clinical reminders is probably one of</a:t>
            </a:r>
            <a:r>
              <a:rPr lang="en-US" baseline="0" dirty="0" smtClean="0"/>
              <a:t> the best examples of good design, it providers instant feedback in an almost gamified way. You see the information you need in a relevant convenient matter, but better yet, it doesn’t make your jump through the hoops to enter the information, basically it is one stop shopping in the one place everyone needs to go, the check out counter=your clinical notes tab. </a:t>
            </a:r>
          </a:p>
          <a:p>
            <a:r>
              <a:rPr lang="en-US" baseline="0" dirty="0" smtClean="0"/>
              <a:t>Reminders can tie into almost anything, consults, education topics, labs, medications, adverse reactions, clinical warnings it is the perfect mix of push and pull of data, gamification, feedback, it is almost perfect “design” the only way it could get better is if it provided real time feedback on your completion ratio. </a:t>
            </a:r>
          </a:p>
          <a:p>
            <a:endParaRPr lang="en-US" dirty="0"/>
          </a:p>
        </p:txBody>
      </p:sp>
      <p:sp>
        <p:nvSpPr>
          <p:cNvPr id="4" name="Slide Number Placeholder 3"/>
          <p:cNvSpPr>
            <a:spLocks noGrp="1"/>
          </p:cNvSpPr>
          <p:nvPr>
            <p:ph type="sldNum" sz="quarter" idx="10"/>
          </p:nvPr>
        </p:nvSpPr>
        <p:spPr/>
        <p:txBody>
          <a:bodyPr/>
          <a:lstStyle/>
          <a:p>
            <a:fld id="{3D2FB346-C0BF-4D4A-B25E-A140576BEA7D}" type="slidenum">
              <a:rPr lang="en-US" smtClean="0"/>
              <a:pPr/>
              <a:t>17</a:t>
            </a:fld>
            <a:endParaRPr lang="en-US" dirty="0"/>
          </a:p>
        </p:txBody>
      </p:sp>
    </p:spTree>
    <p:extLst>
      <p:ext uri="{BB962C8B-B14F-4D97-AF65-F5344CB8AC3E}">
        <p14:creationId xmlns:p14="http://schemas.microsoft.com/office/powerpoint/2010/main" val="49713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E9EAB8-9D9B-41AE-9B76-7579FF6FC3EE}" type="slidenum">
              <a:rPr lang="en-US" smtClean="0"/>
              <a:pPr/>
              <a:t>18</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E9EAB8-9D9B-41AE-9B76-7579FF6FC3EE}" type="slidenum">
              <a:rPr lang="en-US" smtClean="0"/>
              <a:pPr/>
              <a:t>21</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can’t express enough</a:t>
            </a:r>
            <a:r>
              <a:rPr lang="en-US" baseline="0" dirty="0" smtClean="0"/>
              <a:t> how fundamental feed back is, give them something pretty, something that visually tells a story, all stories have a good guy and a bad guy, a goal, a purpose. Give and impact story (recently we lost a patient who had ten visits where they were due for a colorectal screen, we never caught it but cancer did, he recently passed) we have since been steady increasing our colorectal screening rates (relate these numbers to people, a population of 10,000 patients du </a:t>
            </a:r>
            <a:endParaRPr lang="en-US" dirty="0"/>
          </a:p>
        </p:txBody>
      </p:sp>
      <p:sp>
        <p:nvSpPr>
          <p:cNvPr id="4" name="Slide Number Placeholder 3"/>
          <p:cNvSpPr>
            <a:spLocks noGrp="1"/>
          </p:cNvSpPr>
          <p:nvPr>
            <p:ph type="sldNum" sz="quarter" idx="10"/>
          </p:nvPr>
        </p:nvSpPr>
        <p:spPr/>
        <p:txBody>
          <a:bodyPr/>
          <a:lstStyle/>
          <a:p>
            <a:fld id="{8DE9EAB8-9D9B-41AE-9B76-7579FF6FC3EE}" type="slidenum">
              <a:rPr lang="en-US" smtClean="0"/>
              <a:pPr/>
              <a:t>22</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E9EAB8-9D9B-41AE-9B76-7579FF6FC3EE}" type="slidenum">
              <a:rPr lang="en-US" smtClean="0"/>
              <a:pPr/>
              <a:t>23</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E9EAB8-9D9B-41AE-9B76-7579FF6FC3EE}" type="slidenum">
              <a:rPr lang="en-US" smtClean="0"/>
              <a:pPr/>
              <a:t>24</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E9EAB8-9D9B-41AE-9B76-7579FF6FC3EE}" type="slidenum">
              <a:rPr lang="en-US" smtClean="0"/>
              <a:pPr/>
              <a:t>25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style>
          <a:lnRef idx="0">
            <a:schemeClr val="dk1"/>
          </a:lnRef>
          <a:fillRef idx="3">
            <a:schemeClr val="dk1"/>
          </a:fillRef>
          <a:effectRef idx="3">
            <a:schemeClr val="dk1"/>
          </a:effectRef>
          <a:fontRef idx="none"/>
        </p:style>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style>
          <a:lnRef idx="0">
            <a:schemeClr val="dk1"/>
          </a:lnRef>
          <a:fillRef idx="3">
            <a:schemeClr val="dk1"/>
          </a:fillRef>
          <a:effectRef idx="3">
            <a:schemeClr val="dk1"/>
          </a:effectRef>
          <a:fontRef idx="none"/>
        </p:style>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C7A391-7D16-4335-966C-0DD84ADD2884}" type="datetimeFigureOut">
              <a:rPr lang="en-US" smtClean="0"/>
              <a:pPr/>
              <a:t>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A8674D-BD5C-49D7-8333-F0C5F63EC494}" type="slidenum">
              <a:rPr lang="en-US" smtClean="0"/>
              <a:pPr/>
              <a:t>‹#›</a:t>
            </a:fld>
            <a:endParaRPr lang="en-US" dirty="0"/>
          </a:p>
        </p:txBody>
      </p:sp>
      <p:sp>
        <p:nvSpPr>
          <p:cNvPr id="7" name="Rectangle 6"/>
          <p:cNvSpPr/>
          <p:nvPr userDrawn="1"/>
        </p:nvSpPr>
        <p:spPr>
          <a:xfrm>
            <a:off x="0" y="0"/>
            <a:ext cx="9144000" cy="68580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dk1"/>
          </a:lnRef>
          <a:fillRef idx="3">
            <a:schemeClr val="dk1"/>
          </a:fillRef>
          <a:effectRef idx="3">
            <a:schemeClr val="dk1"/>
          </a:effectRef>
          <a:fontRef idx="none"/>
        </p:style>
        <p:txBody>
          <a:bodyPr/>
          <a:lstStyle/>
          <a:p>
            <a:r>
              <a:rPr lang="en-US" smtClean="0"/>
              <a:t>Click to edit Master title style</a:t>
            </a:r>
            <a:endParaRPr lang="en-US"/>
          </a:p>
        </p:txBody>
      </p:sp>
      <p:sp>
        <p:nvSpPr>
          <p:cNvPr id="3" name="Content Placeholder 2"/>
          <p:cNvSpPr>
            <a:spLocks noGrp="1"/>
          </p:cNvSpPr>
          <p:nvPr>
            <p:ph idx="1"/>
          </p:nvPr>
        </p:nvSpPr>
        <p:spPr/>
        <p:style>
          <a:lnRef idx="0">
            <a:schemeClr val="dk1"/>
          </a:lnRef>
          <a:fillRef idx="3">
            <a:schemeClr val="dk1"/>
          </a:fillRef>
          <a:effectRef idx="3">
            <a:schemeClr val="dk1"/>
          </a:effectRef>
          <a:fontRef idx="none"/>
        </p:style>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8C7A391-7D16-4335-966C-0DD84ADD2884}" type="datetimeFigureOut">
              <a:rPr lang="en-US" smtClean="0"/>
              <a:pPr/>
              <a:t>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70D2DC-502B-4CE0-BE4C-FAB6183CC32E}" type="slidenum">
              <a:rPr lang="en-US" smtClean="0"/>
              <a:pPr/>
              <a:t>‹#›</a:t>
            </a:fld>
            <a:endParaRPr lang="en-US" dirty="0"/>
          </a:p>
        </p:txBody>
      </p:sp>
      <p:sp>
        <p:nvSpPr>
          <p:cNvPr id="7" name="Rectangle 6"/>
          <p:cNvSpPr/>
          <p:nvPr userDrawn="1"/>
        </p:nvSpPr>
        <p:spPr>
          <a:xfrm>
            <a:off x="0" y="0"/>
            <a:ext cx="9144000" cy="68580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C7A391-7D16-4335-966C-0DD84ADD2884}" type="datetimeFigureOut">
              <a:rPr lang="en-US" smtClean="0"/>
              <a:pPr/>
              <a:t>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A8674D-BD5C-49D7-8333-F0C5F63EC49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C7A391-7D16-4335-966C-0DD84ADD2884}" type="datetimeFigureOut">
              <a:rPr lang="en-US" smtClean="0"/>
              <a:pPr/>
              <a:t>2/3/2016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A8674D-BD5C-49D7-8333-F0C5F63EC49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C7A391-7D16-4335-966C-0DD84ADD2884}" type="datetimeFigureOut">
              <a:rPr lang="en-US" smtClean="0"/>
              <a:pPr/>
              <a:t>2/3/2016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1A8674D-BD5C-49D7-8333-F0C5F63EC49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C7A391-7D16-4335-966C-0DD84ADD2884}" type="datetimeFigureOut">
              <a:rPr lang="en-US" smtClean="0"/>
              <a:pPr/>
              <a:t>2/3/2016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1A8674D-BD5C-49D7-8333-F0C5F63EC49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C7A391-7D16-4335-966C-0DD84ADD2884}" type="datetimeFigureOut">
              <a:rPr lang="en-US" smtClean="0"/>
              <a:pPr/>
              <a:t>2/3/2016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1A8674D-BD5C-49D7-8333-F0C5F63EC49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C7A391-7D16-4335-966C-0DD84ADD2884}" type="datetimeFigureOut">
              <a:rPr lang="en-US" smtClean="0"/>
              <a:pPr/>
              <a:t>2/3/2016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A8674D-BD5C-49D7-8333-F0C5F63EC49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C7A391-7D16-4335-966C-0DD84ADD2884}" type="datetimeFigureOut">
              <a:rPr lang="en-US" smtClean="0"/>
              <a:pPr/>
              <a:t>2/3/2016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A8674D-BD5C-49D7-8333-F0C5F63EC49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C7A391-7D16-4335-966C-0DD84ADD2884}" type="datetimeFigureOut">
              <a:rPr lang="en-US" smtClean="0"/>
              <a:pPr/>
              <a:t>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A8674D-BD5C-49D7-8333-F0C5F63EC49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C7A391-7D16-4335-966C-0DD84ADD2884}" type="datetimeFigureOut">
              <a:rPr lang="en-US" smtClean="0"/>
              <a:pPr/>
              <a:t>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A8674D-BD5C-49D7-8333-F0C5F63EC49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C7A391-7D16-4335-966C-0DD84ADD2884}" type="datetimeFigureOut">
              <a:rPr lang="en-US" smtClean="0"/>
              <a:pPr/>
              <a:t>2/3/2016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A8674D-BD5C-49D7-8333-F0C5F63EC49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ted.com/talks/lang/en/rebecca_onie_what_if_our_healthcare_system_kept_us_healthy.html"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hyperlink" Target="http://www.apple.com/iphone/"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hyperlink" Target="http://www.microsoft.com/surface/en/us/default.aspx" TargetMode="Externa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hyperlink" Target="http://poetpainter.com/"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hyperlink" Target="http://worrydream.com/ABriefRantOnTheFutureOfInteractionDesign/"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hyperlink" Target="http://worrydream.com/ABriefRantOnTheFutureOfInteractionDesign/"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9.jpeg"/><Relationship Id="rId3" Type="http://schemas.openxmlformats.org/officeDocument/2006/relationships/image" Target="../media/image12.png"/><Relationship Id="rId7" Type="http://schemas.openxmlformats.org/officeDocument/2006/relationships/image" Target="../media/image15.png"/><Relationship Id="rId12" Type="http://schemas.openxmlformats.org/officeDocument/2006/relationships/hyperlink" Target="http://nikeplus.nike.com/plus/"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4.jpeg"/><Relationship Id="rId11" Type="http://schemas.openxmlformats.org/officeDocument/2006/relationships/image" Target="../media/image18.jpeg"/><Relationship Id="rId5" Type="http://schemas.openxmlformats.org/officeDocument/2006/relationships/hyperlink" Target="http://www.withings.com/" TargetMode="External"/><Relationship Id="rId10" Type="http://schemas.openxmlformats.org/officeDocument/2006/relationships/image" Target="../media/image17.jpeg"/><Relationship Id="rId4" Type="http://schemas.openxmlformats.org/officeDocument/2006/relationships/image" Target="../media/image13.png"/><Relationship Id="rId9" Type="http://schemas.openxmlformats.org/officeDocument/2006/relationships/hyperlink" Target="http://www.microsoft.com/en-us/healthvault/"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www.spreadipc.or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anthc.adobeconnect.com/ipc"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hyperlink" Target="http://jamesspillaneis.blogspot.com/" TargetMode="External"/><Relationship Id="rId7" Type="http://schemas.openxmlformats.org/officeDocument/2006/relationships/hyperlink" Target="https://twitter.com/jamesspillaneis"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hyperlink" Target="http://www.facebook.com/JamesSpillaneIS" TargetMode="External"/><Relationship Id="rId10" Type="http://schemas.openxmlformats.org/officeDocument/2006/relationships/image" Target="../media/image37.png"/><Relationship Id="rId4" Type="http://schemas.openxmlformats.org/officeDocument/2006/relationships/image" Target="../media/image34.png"/><Relationship Id="rId9" Type="http://schemas.openxmlformats.org/officeDocument/2006/relationships/hyperlink" Target="http://www.linkedin.com/pub/james-spillane/44/9b8/83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2431" b="2547"/>
          <a:stretch/>
        </p:blipFill>
        <p:spPr bwMode="auto">
          <a:xfrm>
            <a:off x="10633" y="1041996"/>
            <a:ext cx="9108559" cy="5130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 y="152400"/>
            <a:ext cx="8537915" cy="646331"/>
          </a:xfrm>
          <a:prstGeom prst="rect">
            <a:avLst/>
          </a:prstGeom>
          <a:noFill/>
        </p:spPr>
        <p:txBody>
          <a:bodyPr wrap="none" rtlCol="0">
            <a:spAutoFit/>
          </a:bodyPr>
          <a:lstStyle/>
          <a:p>
            <a:r>
              <a:rPr lang="en-US" sz="3600" dirty="0"/>
              <a:t>Leveraging Knowledge &amp; Technology</a:t>
            </a:r>
          </a:p>
        </p:txBody>
      </p:sp>
      <p:sp>
        <p:nvSpPr>
          <p:cNvPr id="6" name="TextBox 5"/>
          <p:cNvSpPr txBox="1"/>
          <p:nvPr/>
        </p:nvSpPr>
        <p:spPr>
          <a:xfrm>
            <a:off x="6096000" y="6172200"/>
            <a:ext cx="2005677" cy="369332"/>
          </a:xfrm>
          <a:prstGeom prst="rect">
            <a:avLst/>
          </a:prstGeom>
          <a:noFill/>
        </p:spPr>
        <p:txBody>
          <a:bodyPr wrap="none" rtlCol="0">
            <a:spAutoFit/>
          </a:bodyPr>
          <a:lstStyle/>
          <a:p>
            <a:r>
              <a:rPr lang="en-US" dirty="0" smtClean="0"/>
              <a:t>James </a:t>
            </a:r>
            <a:r>
              <a:rPr lang="en-US" b="1" dirty="0" smtClean="0"/>
              <a:t>SPILLANE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p:cNvSpPr txBox="1"/>
          <p:nvPr/>
        </p:nvSpPr>
        <p:spPr>
          <a:xfrm>
            <a:off x="437705" y="1752600"/>
            <a:ext cx="7924799" cy="2523768"/>
          </a:xfrm>
          <a:prstGeom prst="rect">
            <a:avLst/>
          </a:prstGeom>
          <a:noFill/>
        </p:spPr>
        <p:txBody>
          <a:bodyPr wrap="square" rtlCol="0">
            <a:spAutoFit/>
          </a:bodyPr>
          <a:lstStyle/>
          <a:p>
            <a:r>
              <a:rPr lang="en-US" sz="4400" b="1" dirty="0" smtClean="0">
                <a:solidFill>
                  <a:schemeClr val="bg1">
                    <a:alpha val="17000"/>
                  </a:schemeClr>
                </a:solidFill>
              </a:rPr>
              <a:t>5 </a:t>
            </a:r>
            <a:r>
              <a:rPr lang="en-US" sz="4400" dirty="0" smtClean="0">
                <a:solidFill>
                  <a:schemeClr val="bg1">
                    <a:alpha val="17000"/>
                  </a:schemeClr>
                </a:solidFill>
              </a:rPr>
              <a:t>Stages of EHR</a:t>
            </a:r>
          </a:p>
          <a:p>
            <a:endParaRPr lang="en-US" sz="2400" dirty="0" smtClean="0">
              <a:solidFill>
                <a:schemeClr val="bg1"/>
              </a:solidFill>
            </a:endParaRPr>
          </a:p>
          <a:p>
            <a:r>
              <a:rPr lang="en-US" dirty="0" smtClean="0">
                <a:solidFill>
                  <a:schemeClr val="bg1"/>
                </a:solidFill>
              </a:rPr>
              <a:t>Independent care</a:t>
            </a:r>
            <a:endParaRPr lang="en-US" dirty="0">
              <a:solidFill>
                <a:schemeClr val="bg1"/>
              </a:solidFill>
            </a:endParaRPr>
          </a:p>
          <a:p>
            <a:r>
              <a:rPr lang="en-US" dirty="0" smtClean="0">
                <a:solidFill>
                  <a:schemeClr val="bg1"/>
                </a:solidFill>
              </a:rPr>
              <a:t>Connected care</a:t>
            </a:r>
            <a:endParaRPr lang="en-US" dirty="0">
              <a:solidFill>
                <a:schemeClr val="bg1"/>
              </a:solidFill>
            </a:endParaRPr>
          </a:p>
          <a:p>
            <a:r>
              <a:rPr lang="en-US" dirty="0" smtClean="0">
                <a:solidFill>
                  <a:schemeClr val="bg1"/>
                </a:solidFill>
              </a:rPr>
              <a:t>Coordinated care</a:t>
            </a:r>
            <a:endParaRPr lang="en-US" dirty="0">
              <a:solidFill>
                <a:schemeClr val="bg1"/>
              </a:solidFill>
            </a:endParaRPr>
          </a:p>
          <a:p>
            <a:r>
              <a:rPr lang="en-US" dirty="0" smtClean="0">
                <a:solidFill>
                  <a:schemeClr val="bg1"/>
                </a:solidFill>
              </a:rPr>
              <a:t>Integrated care</a:t>
            </a:r>
            <a:endParaRPr lang="en-US" dirty="0">
              <a:solidFill>
                <a:schemeClr val="bg1"/>
              </a:solidFill>
            </a:endParaRPr>
          </a:p>
          <a:p>
            <a:r>
              <a:rPr lang="en-US" dirty="0" smtClean="0">
                <a:solidFill>
                  <a:schemeClr val="bg1"/>
                </a:solidFill>
              </a:rPr>
              <a:t>Accountable care </a:t>
            </a:r>
            <a:endParaRPr lang="en-US" dirty="0">
              <a:solidFill>
                <a:schemeClr val="bg1"/>
              </a:solidFill>
            </a:endParaRPr>
          </a:p>
        </p:txBody>
      </p:sp>
      <p:pic>
        <p:nvPicPr>
          <p:cNvPr id="1026" name="Picture 2" descr="C:\Users\james\Desktop\7rviH.jpg"/>
          <p:cNvPicPr>
            <a:picLocks noChangeAspect="1" noChangeArrowheads="1"/>
          </p:cNvPicPr>
          <p:nvPr/>
        </p:nvPicPr>
        <p:blipFill rotWithShape="1">
          <a:blip r:embed="rId3">
            <a:extLst>
              <a:ext uri="{28A0092B-C50C-407E-A947-70E740481C1C}">
                <a14:useLocalDpi xmlns:a14="http://schemas.microsoft.com/office/drawing/2010/main" val="0"/>
              </a:ext>
            </a:extLst>
          </a:blip>
          <a:srcRect l="12698" r="10290"/>
          <a:stretch/>
        </p:blipFill>
        <p:spPr bwMode="auto">
          <a:xfrm>
            <a:off x="6628451" y="2403474"/>
            <a:ext cx="2515549" cy="254952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mes\Desktop\nonclickableitem.jpg"/>
          <p:cNvPicPr>
            <a:picLocks noChangeAspect="1" noChangeArrowheads="1"/>
          </p:cNvPicPr>
          <p:nvPr/>
        </p:nvPicPr>
        <p:blipFill rotWithShape="1">
          <a:blip r:embed="rId4">
            <a:extLst>
              <a:ext uri="{28A0092B-C50C-407E-A947-70E740481C1C}">
                <a14:useLocalDpi xmlns:a14="http://schemas.microsoft.com/office/drawing/2010/main" val="0"/>
              </a:ext>
            </a:extLst>
          </a:blip>
          <a:srcRect l="2076" r="1521"/>
          <a:stretch/>
        </p:blipFill>
        <p:spPr bwMode="auto">
          <a:xfrm>
            <a:off x="2945220" y="2403474"/>
            <a:ext cx="3683232" cy="2549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565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6185" y="4191000"/>
            <a:ext cx="7924799" cy="2339102"/>
          </a:xfrm>
          <a:prstGeom prst="rect">
            <a:avLst/>
          </a:prstGeom>
          <a:noFill/>
        </p:spPr>
        <p:txBody>
          <a:bodyPr wrap="square" rtlCol="0">
            <a:spAutoFit/>
          </a:bodyPr>
          <a:lstStyle/>
          <a:p>
            <a:r>
              <a:rPr lang="en-US" dirty="0" smtClean="0"/>
              <a:t>“A radical transformation of the electronic medical record from a static repository of diagnostic information to a health promotion tool… in the private sector when you squeeze that kind of additional value out of a fixed  investment its called a billion dollar company, but in my world it’s called reduced obesity and diabetes…”     </a:t>
            </a:r>
          </a:p>
          <a:p>
            <a:endParaRPr lang="en-US" b="1" dirty="0"/>
          </a:p>
          <a:p>
            <a:r>
              <a:rPr lang="en-US" sz="2000" b="1" dirty="0" smtClean="0"/>
              <a:t>Rebecca Onie </a:t>
            </a:r>
          </a:p>
          <a:p>
            <a:r>
              <a:rPr lang="da-DK" dirty="0" smtClean="0"/>
              <a:t>Apr </a:t>
            </a:r>
            <a:r>
              <a:rPr lang="da-DK" dirty="0"/>
              <a:t>2012 </a:t>
            </a:r>
            <a:r>
              <a:rPr lang="da-DK" dirty="0" smtClean="0"/>
              <a:t>• </a:t>
            </a:r>
            <a:r>
              <a:rPr lang="da-DK" b="1" dirty="0">
                <a:solidFill>
                  <a:srgbClr val="FF0000"/>
                </a:solidFill>
                <a:hlinkClick r:id="rId2"/>
              </a:rPr>
              <a:t>TED</a:t>
            </a:r>
            <a:r>
              <a:rPr lang="da-DK" dirty="0">
                <a:solidFill>
                  <a:srgbClr val="FF0000"/>
                </a:solidFill>
                <a:hlinkClick r:id="rId2"/>
              </a:rPr>
              <a:t>MED</a:t>
            </a:r>
            <a:r>
              <a:rPr lang="da-DK" dirty="0">
                <a:hlinkClick r:id="rId2"/>
              </a:rPr>
              <a:t> </a:t>
            </a:r>
            <a:r>
              <a:rPr lang="da-DK" dirty="0" smtClean="0">
                <a:hlinkClick r:id="rId2"/>
              </a:rPr>
              <a:t>2012</a:t>
            </a:r>
            <a:endParaRPr lang="en-US" b="1" dirty="0" smtClean="0"/>
          </a:p>
        </p:txBody>
      </p:sp>
      <p:pic>
        <p:nvPicPr>
          <p:cNvPr id="1026" name="Picture 2" descr="C:\Users\james\Desktop\rebeccaonie_ted_qa.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03" b="21243"/>
          <a:stretch/>
        </p:blipFill>
        <p:spPr bwMode="auto">
          <a:xfrm>
            <a:off x="1935233" y="609600"/>
            <a:ext cx="5000625" cy="2904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931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p:cNvSpPr txBox="1"/>
          <p:nvPr/>
        </p:nvSpPr>
        <p:spPr>
          <a:xfrm>
            <a:off x="762000" y="914400"/>
            <a:ext cx="7543800" cy="1569660"/>
          </a:xfrm>
          <a:prstGeom prst="rect">
            <a:avLst/>
          </a:prstGeom>
          <a:noFill/>
        </p:spPr>
        <p:txBody>
          <a:bodyPr wrap="square" rtlCol="0">
            <a:spAutoFit/>
          </a:bodyPr>
          <a:lstStyle/>
          <a:p>
            <a:pPr algn="ctr"/>
            <a:endParaRPr lang="en-US" sz="3200" dirty="0">
              <a:solidFill>
                <a:schemeClr val="bg1"/>
              </a:solidFill>
            </a:endParaRPr>
          </a:p>
          <a:p>
            <a:pPr algn="ctr"/>
            <a:r>
              <a:rPr lang="en-US" sz="3200" dirty="0" smtClean="0">
                <a:solidFill>
                  <a:schemeClr val="bg1"/>
                </a:solidFill>
              </a:rPr>
              <a:t>Information will no longer be </a:t>
            </a:r>
            <a:r>
              <a:rPr lang="en-US" sz="3200" b="1" dirty="0" smtClean="0">
                <a:solidFill>
                  <a:schemeClr val="bg1"/>
                </a:solidFill>
              </a:rPr>
              <a:t>pushed</a:t>
            </a:r>
            <a:r>
              <a:rPr lang="en-US" sz="3200" dirty="0" smtClean="0">
                <a:solidFill>
                  <a:schemeClr val="bg1"/>
                </a:solidFill>
              </a:rPr>
              <a:t> but rather</a:t>
            </a:r>
            <a:r>
              <a:rPr lang="en-US" sz="3200" b="1" dirty="0" smtClean="0">
                <a:solidFill>
                  <a:schemeClr val="bg1"/>
                </a:solidFill>
              </a:rPr>
              <a:t> pulled</a:t>
            </a:r>
            <a:endParaRPr lang="en-US" sz="3200" dirty="0">
              <a:solidFill>
                <a:schemeClr val="bg1"/>
              </a:solidFill>
            </a:endParaRPr>
          </a:p>
        </p:txBody>
      </p:sp>
    </p:spTree>
    <p:extLst>
      <p:ext uri="{BB962C8B-B14F-4D97-AF65-F5344CB8AC3E}">
        <p14:creationId xmlns:p14="http://schemas.microsoft.com/office/powerpoint/2010/main" val="2678213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5433" y="325697"/>
            <a:ext cx="7924799" cy="369332"/>
          </a:xfrm>
          <a:prstGeom prst="rect">
            <a:avLst/>
          </a:prstGeom>
          <a:noFill/>
        </p:spPr>
        <p:txBody>
          <a:bodyPr wrap="square" rtlCol="0">
            <a:spAutoFit/>
          </a:bodyPr>
          <a:lstStyle/>
          <a:p>
            <a:r>
              <a:rPr lang="en-US" dirty="0" smtClean="0"/>
              <a:t>DESIGN</a:t>
            </a:r>
            <a:endParaRPr lang="en-US" dirty="0"/>
          </a:p>
        </p:txBody>
      </p:sp>
      <p:pic>
        <p:nvPicPr>
          <p:cNvPr id="1026" name="Picture 2" descr="C:\Users\james\Desktop\she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99" y="1143000"/>
            <a:ext cx="4277832" cy="3657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mes\Desktop\golden-ratio-spir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143000"/>
            <a:ext cx="43434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750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5433" y="457200"/>
            <a:ext cx="7924799" cy="369332"/>
          </a:xfrm>
          <a:prstGeom prst="rect">
            <a:avLst/>
          </a:prstGeom>
          <a:noFill/>
        </p:spPr>
        <p:txBody>
          <a:bodyPr wrap="square" rtlCol="0">
            <a:spAutoFit/>
          </a:bodyPr>
          <a:lstStyle/>
          <a:p>
            <a:r>
              <a:rPr lang="en-US" dirty="0" smtClean="0"/>
              <a:t>GREAT DESIGN= Adoption</a:t>
            </a:r>
            <a:endParaRPr lang="en-US" dirty="0"/>
          </a:p>
        </p:txBody>
      </p:sp>
      <p:pic>
        <p:nvPicPr>
          <p:cNvPr id="2050" name="Picture 2" descr="C:\Users\james\Desktop\the-new-iphone5.jp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954" t="4091" r="6604"/>
          <a:stretch/>
        </p:blipFill>
        <p:spPr bwMode="auto">
          <a:xfrm>
            <a:off x="0" y="1196161"/>
            <a:ext cx="4277832" cy="559080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james\Desktop\hero.jpg">
            <a:hlinkClick r:id="rId5"/>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215" r="15410" b="6483"/>
          <a:stretch/>
        </p:blipFill>
        <p:spPr bwMode="auto">
          <a:xfrm>
            <a:off x="4277832" y="1185528"/>
            <a:ext cx="4866169" cy="4848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6218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0116" y="272534"/>
            <a:ext cx="7924799" cy="369332"/>
          </a:xfrm>
          <a:prstGeom prst="rect">
            <a:avLst/>
          </a:prstGeom>
          <a:noFill/>
        </p:spPr>
        <p:txBody>
          <a:bodyPr wrap="square" rtlCol="0">
            <a:spAutoFit/>
          </a:bodyPr>
          <a:lstStyle/>
          <a:p>
            <a:r>
              <a:rPr lang="en-US" dirty="0" smtClean="0"/>
              <a:t>HIERARCHY</a:t>
            </a:r>
            <a:endParaRPr lang="en-US" dirty="0"/>
          </a:p>
        </p:txBody>
      </p:sp>
      <p:pic>
        <p:nvPicPr>
          <p:cNvPr id="5" name="Picture 2" descr="C:\Users\Kim\Desktop\photo (2).PNG">
            <a:hlinkClick r:id="rId3"/>
          </p:cNvPr>
          <p:cNvPicPr>
            <a:picLocks noChangeAspect="1" noChangeArrowheads="1"/>
          </p:cNvPicPr>
          <p:nvPr/>
        </p:nvPicPr>
        <p:blipFill rotWithShape="1">
          <a:blip r:embed="rId4" cstate="print"/>
          <a:srcRect l="17122" t="4806" r="16471" b="4652"/>
          <a:stretch/>
        </p:blipFill>
        <p:spPr bwMode="auto">
          <a:xfrm>
            <a:off x="1371600" y="641866"/>
            <a:ext cx="6477000" cy="6209415"/>
          </a:xfrm>
          <a:prstGeom prst="rect">
            <a:avLst/>
          </a:prstGeom>
          <a:noFill/>
        </p:spPr>
      </p:pic>
    </p:spTree>
    <p:extLst>
      <p:ext uri="{BB962C8B-B14F-4D97-AF65-F5344CB8AC3E}">
        <p14:creationId xmlns:p14="http://schemas.microsoft.com/office/powerpoint/2010/main" val="1888802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5433" y="457200"/>
            <a:ext cx="7924799" cy="369332"/>
          </a:xfrm>
          <a:prstGeom prst="rect">
            <a:avLst/>
          </a:prstGeom>
          <a:noFill/>
        </p:spPr>
        <p:txBody>
          <a:bodyPr wrap="square" rtlCol="0">
            <a:spAutoFit/>
          </a:bodyPr>
          <a:lstStyle/>
          <a:p>
            <a:r>
              <a:rPr lang="en-US" dirty="0" smtClean="0"/>
              <a:t>DESIGN BASICS</a:t>
            </a:r>
            <a:endParaRPr lang="en-US" dirty="0"/>
          </a:p>
        </p:txBody>
      </p:sp>
      <p:pic>
        <p:nvPicPr>
          <p:cNvPr id="1027" name="Picture 3" descr="C:\Users\james\Desktop\Tool2.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447798"/>
            <a:ext cx="4150835" cy="44039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mes\Desktop\Tool1.png">
            <a:hlinkClick r:id="rId3"/>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382" y="1447799"/>
            <a:ext cx="4150833" cy="4403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1957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5433" y="457200"/>
            <a:ext cx="7924799" cy="369332"/>
          </a:xfrm>
          <a:prstGeom prst="rect">
            <a:avLst/>
          </a:prstGeom>
          <a:noFill/>
        </p:spPr>
        <p:txBody>
          <a:bodyPr wrap="square" rtlCol="0">
            <a:spAutoFit/>
          </a:bodyPr>
          <a:lstStyle/>
          <a:p>
            <a:r>
              <a:rPr lang="en-US" dirty="0" smtClean="0"/>
              <a:t>DESIGN PROBLEMS</a:t>
            </a:r>
            <a:endParaRPr lang="en-US" dirty="0"/>
          </a:p>
        </p:txBody>
      </p:sp>
      <p:pic>
        <p:nvPicPr>
          <p:cNvPr id="1027" name="Picture 3" descr="C:\Users\james\Desktop\Tool2.pn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6056" b="57548"/>
          <a:stretch/>
        </p:blipFill>
        <p:spPr bwMode="auto">
          <a:xfrm>
            <a:off x="2819400" y="1143000"/>
            <a:ext cx="3069265" cy="18695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james\Desktop\Tool2.pn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0000" r="24462" b="5744"/>
          <a:stretch/>
        </p:blipFill>
        <p:spPr bwMode="auto">
          <a:xfrm rot="1038310">
            <a:off x="2428711" y="3775019"/>
            <a:ext cx="3135411" cy="1948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3288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ames\Desktop\fitbi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2363" y="2700605"/>
            <a:ext cx="1045555" cy="104555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james\Desktop\ox.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0309" y="1547306"/>
            <a:ext cx="1964188" cy="218406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james\Desktop\withings_scale2.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7400" y="1528496"/>
            <a:ext cx="3086100" cy="223890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james\Desktop\b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60545" y="1562100"/>
            <a:ext cx="1037373" cy="1010774"/>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C:\Users\james\Desktop\blood.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60560" y="1528496"/>
            <a:ext cx="1259404" cy="111945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Users\james\Desktop\WITHINGS_BPM_SCREEN_5_WEB1-1024x625.jpg">
            <a:hlinkClick r:id="rId9"/>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796" t="12317" r="7160" b="10347"/>
          <a:stretch/>
        </p:blipFill>
        <p:spPr bwMode="auto">
          <a:xfrm>
            <a:off x="1252362" y="3886199"/>
            <a:ext cx="4421673" cy="2317899"/>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C:\Users\james\Desktop\nike.jp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4425" t="10140" r="17454" b="7774"/>
          <a:stretch/>
        </p:blipFill>
        <p:spPr bwMode="auto">
          <a:xfrm>
            <a:off x="4460560" y="2715398"/>
            <a:ext cx="1259404" cy="101596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C:\Users\james\Desktop\Nike-plus-Track-your-daily-runs.jpg">
            <a:hlinkClick r:id="rId12"/>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3397" t="18690" r="19515" b="21070"/>
          <a:stretch/>
        </p:blipFill>
        <p:spPr bwMode="auto">
          <a:xfrm>
            <a:off x="5867401" y="3886200"/>
            <a:ext cx="3086100" cy="231789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15433" y="457200"/>
            <a:ext cx="7924799" cy="369332"/>
          </a:xfrm>
          <a:prstGeom prst="rect">
            <a:avLst/>
          </a:prstGeom>
          <a:noFill/>
        </p:spPr>
        <p:txBody>
          <a:bodyPr wrap="square" rtlCol="0">
            <a:spAutoFit/>
          </a:bodyPr>
          <a:lstStyle/>
          <a:p>
            <a:r>
              <a:rPr lang="en-US" dirty="0" smtClean="0"/>
              <a:t>SEAMLESS</a:t>
            </a:r>
            <a:endParaRPr lang="en-US" dirty="0"/>
          </a:p>
        </p:txBody>
      </p:sp>
    </p:spTree>
    <p:extLst>
      <p:ext uri="{BB962C8B-B14F-4D97-AF65-F5344CB8AC3E}">
        <p14:creationId xmlns:p14="http://schemas.microsoft.com/office/powerpoint/2010/main" val="3454187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655" t="11070" r="5473" b="2364"/>
          <a:stretch/>
        </p:blipFill>
        <p:spPr bwMode="auto">
          <a:xfrm>
            <a:off x="76200" y="823701"/>
            <a:ext cx="8986999" cy="534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15433" y="457200"/>
            <a:ext cx="7924799" cy="369332"/>
          </a:xfrm>
          <a:prstGeom prst="rect">
            <a:avLst/>
          </a:prstGeom>
          <a:noFill/>
        </p:spPr>
        <p:txBody>
          <a:bodyPr wrap="square" rtlCol="0">
            <a:spAutoFit/>
          </a:bodyPr>
          <a:lstStyle/>
          <a:p>
            <a:r>
              <a:rPr lang="en-US" dirty="0" smtClean="0"/>
              <a:t>FUN</a:t>
            </a:r>
            <a:endParaRPr lang="en-US" dirty="0"/>
          </a:p>
        </p:txBody>
      </p:sp>
    </p:spTree>
    <p:extLst>
      <p:ext uri="{BB962C8B-B14F-4D97-AF65-F5344CB8AC3E}">
        <p14:creationId xmlns:p14="http://schemas.microsoft.com/office/powerpoint/2010/main" val="653276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5433" y="457200"/>
            <a:ext cx="7924799" cy="369332"/>
          </a:xfrm>
          <a:prstGeom prst="rect">
            <a:avLst/>
          </a:prstGeom>
          <a:noFill/>
        </p:spPr>
        <p:txBody>
          <a:bodyPr wrap="square" rtlCol="0">
            <a:spAutoFit/>
          </a:bodyPr>
          <a:lstStyle/>
          <a:p>
            <a:r>
              <a:rPr lang="en-US" dirty="0" smtClean="0"/>
              <a:t>DIAGNOSIS</a:t>
            </a:r>
            <a:endParaRPr lang="en-US" dirty="0"/>
          </a:p>
        </p:txBody>
      </p:sp>
      <p:pic>
        <p:nvPicPr>
          <p:cNvPr id="1026" name="Picture 2" descr="C:\Users\james\Desktop\what is wro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021083"/>
            <a:ext cx="8137022" cy="5780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4379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5433" y="457200"/>
            <a:ext cx="7924799" cy="369332"/>
          </a:xfrm>
          <a:prstGeom prst="rect">
            <a:avLst/>
          </a:prstGeom>
          <a:noFill/>
        </p:spPr>
        <p:txBody>
          <a:bodyPr wrap="square" rtlCol="0">
            <a:spAutoFit/>
          </a:bodyPr>
          <a:lstStyle/>
          <a:p>
            <a:r>
              <a:rPr lang="en-US" dirty="0" smtClean="0"/>
              <a:t>SOLUTIONS</a:t>
            </a:r>
            <a:endParaRPr lang="en-US" dirty="0"/>
          </a:p>
        </p:txBody>
      </p:sp>
      <p:pic>
        <p:nvPicPr>
          <p:cNvPr id="1028" name="Picture 4" descr="C:\Users\james\Desktop\tobacco pickli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0200"/>
            <a:ext cx="9105900" cy="34480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5433" y="457200"/>
            <a:ext cx="7924799" cy="369332"/>
          </a:xfrm>
          <a:prstGeom prst="rect">
            <a:avLst/>
          </a:prstGeom>
          <a:noFill/>
        </p:spPr>
        <p:txBody>
          <a:bodyPr wrap="square" rtlCol="0">
            <a:spAutoFit/>
          </a:bodyPr>
          <a:lstStyle/>
          <a:p>
            <a:r>
              <a:rPr lang="en-US" dirty="0" smtClean="0"/>
              <a:t>SOLUTIONS</a:t>
            </a:r>
            <a:endParaRPr lang="en-US" dirty="0"/>
          </a:p>
        </p:txBody>
      </p:sp>
      <p:pic>
        <p:nvPicPr>
          <p:cNvPr id="1026" name="Picture 2" descr="C:\Users\james\Desktop\tobacco associ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475" y="1600200"/>
            <a:ext cx="7252757" cy="4142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47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5433" y="457200"/>
            <a:ext cx="7924799" cy="369332"/>
          </a:xfrm>
          <a:prstGeom prst="rect">
            <a:avLst/>
          </a:prstGeom>
          <a:noFill/>
        </p:spPr>
        <p:txBody>
          <a:bodyPr wrap="square" rtlCol="0">
            <a:spAutoFit/>
          </a:bodyPr>
          <a:lstStyle/>
          <a:p>
            <a:r>
              <a:rPr lang="en-US" dirty="0" smtClean="0"/>
              <a:t>SOLUTIONS</a:t>
            </a:r>
            <a:endParaRPr lang="en-US" dirty="0"/>
          </a:p>
        </p:txBody>
      </p:sp>
      <p:pic>
        <p:nvPicPr>
          <p:cNvPr id="4" name="Picture 3"/>
          <p:cNvPicPr/>
          <p:nvPr/>
        </p:nvPicPr>
        <p:blipFill rotWithShape="1">
          <a:blip r:embed="rId2" cstate="print"/>
          <a:srcRect l="8194" t="10909" r="64535" b="69361"/>
          <a:stretch/>
        </p:blipFill>
        <p:spPr bwMode="auto">
          <a:xfrm>
            <a:off x="8860" y="1981200"/>
            <a:ext cx="9135140" cy="2895600"/>
          </a:xfrm>
          <a:prstGeom prst="rect">
            <a:avLst/>
          </a:prstGeom>
          <a:noFill/>
          <a:ln w="9525">
            <a:noFill/>
            <a:miter lim="800000"/>
            <a:headEnd/>
            <a:tailEnd/>
          </a:ln>
        </p:spPr>
      </p:pic>
    </p:spTree>
    <p:extLst>
      <p:ext uri="{BB962C8B-B14F-4D97-AF65-F5344CB8AC3E}">
        <p14:creationId xmlns:p14="http://schemas.microsoft.com/office/powerpoint/2010/main" val="3368663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5433" y="228600"/>
            <a:ext cx="1360967" cy="369332"/>
          </a:xfrm>
          <a:prstGeom prst="rect">
            <a:avLst/>
          </a:prstGeom>
          <a:noFill/>
        </p:spPr>
        <p:txBody>
          <a:bodyPr wrap="square" rtlCol="0">
            <a:spAutoFit/>
          </a:bodyPr>
          <a:lstStyle/>
          <a:p>
            <a:r>
              <a:rPr lang="en-US" dirty="0" smtClean="0"/>
              <a:t>CHANGE</a:t>
            </a:r>
            <a:endParaRPr lang="en-US" dirty="0"/>
          </a:p>
        </p:txBody>
      </p:sp>
      <p:pic>
        <p:nvPicPr>
          <p:cNvPr id="2050" name="Picture 2" descr="C:\Users\james\Desktop\tobacco chan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433" y="718343"/>
            <a:ext cx="8523767" cy="6054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4964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81000" y="533401"/>
            <a:ext cx="4191000" cy="1477328"/>
          </a:xfrm>
          <a:prstGeom prst="rect">
            <a:avLst/>
          </a:prstGeom>
          <a:noFill/>
        </p:spPr>
        <p:txBody>
          <a:bodyPr wrap="square" rtlCol="0">
            <a:spAutoFit/>
          </a:bodyPr>
          <a:lstStyle/>
          <a:p>
            <a:r>
              <a:rPr lang="en-US" sz="3600" dirty="0" smtClean="0"/>
              <a:t>Clinical Reminders:</a:t>
            </a:r>
          </a:p>
          <a:p>
            <a:endParaRPr lang="en-US" dirty="0"/>
          </a:p>
        </p:txBody>
      </p:sp>
      <p:pic>
        <p:nvPicPr>
          <p:cNvPr id="4" name="Picture 4"/>
          <p:cNvPicPr>
            <a:picLocks noGrp="1" noChangeAspect="1" noChangeArrowheads="1"/>
          </p:cNvPicPr>
          <p:nvPr>
            <p:ph idx="1"/>
          </p:nvPr>
        </p:nvPicPr>
        <p:blipFill>
          <a:blip r:embed="rId3" cstate="print"/>
          <a:srcRect l="39523" t="6857" r="32381" b="70041"/>
          <a:stretch>
            <a:fillRect/>
          </a:stretch>
        </p:blipFill>
        <p:spPr bwMode="auto">
          <a:xfrm>
            <a:off x="0" y="1828800"/>
            <a:ext cx="9144000" cy="4493172"/>
          </a:xfrm>
          <a:prstGeom prst="rect">
            <a:avLst/>
          </a:prstGeom>
          <a:noFill/>
          <a:ln w="9525">
            <a:noFill/>
            <a:miter lim="800000"/>
            <a:headEnd/>
            <a:tailEnd/>
          </a:ln>
          <a:effectLst/>
        </p:spPr>
      </p:pic>
      <p:sp>
        <p:nvSpPr>
          <p:cNvPr id="5" name="Right Arrow 4"/>
          <p:cNvSpPr/>
          <p:nvPr/>
        </p:nvSpPr>
        <p:spPr>
          <a:xfrm rot="5400000">
            <a:off x="4401533" y="856267"/>
            <a:ext cx="1086563" cy="745630"/>
          </a:xfrm>
          <a:prstGeom prst="rightArrow">
            <a:avLst/>
          </a:prstGeom>
          <a:solidFill>
            <a:srgbClr val="ED81E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73116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l="19825" t="8413" r="875" b="16792"/>
          <a:stretch>
            <a:fillRect/>
          </a:stretch>
        </p:blipFill>
        <p:spPr bwMode="auto">
          <a:xfrm>
            <a:off x="0" y="1371600"/>
            <a:ext cx="9167445" cy="5029199"/>
          </a:xfrm>
          <a:prstGeom prst="rect">
            <a:avLst/>
          </a:prstGeom>
          <a:noFill/>
          <a:ln w="9525">
            <a:noFill/>
            <a:miter lim="800000"/>
            <a:headEnd/>
            <a:tailEnd/>
          </a:ln>
        </p:spPr>
      </p:pic>
      <p:sp>
        <p:nvSpPr>
          <p:cNvPr id="7" name="Rectangle 6"/>
          <p:cNvSpPr/>
          <p:nvPr/>
        </p:nvSpPr>
        <p:spPr>
          <a:xfrm>
            <a:off x="609600" y="457200"/>
            <a:ext cx="1535998" cy="646331"/>
          </a:xfrm>
          <a:prstGeom prst="rect">
            <a:avLst/>
          </a:prstGeom>
        </p:spPr>
        <p:txBody>
          <a:bodyPr wrap="none">
            <a:spAutoFit/>
          </a:bodyPr>
          <a:lstStyle/>
          <a:p>
            <a:r>
              <a:rPr lang="en-US" sz="3600" dirty="0" smtClean="0"/>
              <a:t>iCare:</a:t>
            </a:r>
          </a:p>
        </p:txBody>
      </p:sp>
      <p:sp>
        <p:nvSpPr>
          <p:cNvPr id="4" name="Rectangle 3"/>
          <p:cNvSpPr/>
          <p:nvPr/>
        </p:nvSpPr>
        <p:spPr>
          <a:xfrm>
            <a:off x="1219200" y="3352800"/>
            <a:ext cx="990600" cy="304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5433" y="228600"/>
            <a:ext cx="4408967" cy="369332"/>
          </a:xfrm>
          <a:prstGeom prst="rect">
            <a:avLst/>
          </a:prstGeom>
          <a:noFill/>
        </p:spPr>
        <p:txBody>
          <a:bodyPr wrap="square" rtlCol="0">
            <a:spAutoFit/>
          </a:bodyPr>
          <a:lstStyle/>
          <a:p>
            <a:r>
              <a:rPr lang="en-US" dirty="0" smtClean="0"/>
              <a:t>SHARE IT</a:t>
            </a:r>
            <a:endParaRPr lang="en-US" dirty="0"/>
          </a:p>
        </p:txBody>
      </p:sp>
      <p:pic>
        <p:nvPicPr>
          <p:cNvPr id="307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568" t="4259" r="15697"/>
          <a:stretch/>
        </p:blipFill>
        <p:spPr bwMode="auto">
          <a:xfrm>
            <a:off x="553453" y="762000"/>
            <a:ext cx="8057147" cy="6131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288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5433" y="228600"/>
            <a:ext cx="3189767" cy="369332"/>
          </a:xfrm>
          <a:prstGeom prst="rect">
            <a:avLst/>
          </a:prstGeom>
          <a:noFill/>
        </p:spPr>
        <p:txBody>
          <a:bodyPr wrap="square" rtlCol="0">
            <a:spAutoFit/>
          </a:bodyPr>
          <a:lstStyle/>
          <a:p>
            <a:r>
              <a:rPr lang="en-US" dirty="0" smtClean="0"/>
              <a:t>SUPPORT IT</a:t>
            </a:r>
            <a:endParaRPr lang="en-US" dirty="0"/>
          </a:p>
        </p:txBody>
      </p:sp>
      <p:pic>
        <p:nvPicPr>
          <p:cNvPr id="4098"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24" t="4506" b="4215"/>
          <a:stretch/>
        </p:blipFill>
        <p:spPr bwMode="auto">
          <a:xfrm>
            <a:off x="26581" y="1066800"/>
            <a:ext cx="9117419" cy="4795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4404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09600" y="457200"/>
            <a:ext cx="1535998" cy="646331"/>
          </a:xfrm>
          <a:prstGeom prst="rect">
            <a:avLst/>
          </a:prstGeom>
        </p:spPr>
        <p:txBody>
          <a:bodyPr wrap="none">
            <a:spAutoFit/>
          </a:bodyPr>
          <a:lstStyle/>
          <a:p>
            <a:r>
              <a:rPr lang="en-US" sz="3600" dirty="0" smtClean="0"/>
              <a:t>iCare:</a:t>
            </a:r>
          </a:p>
        </p:txBody>
      </p:sp>
      <p:pic>
        <p:nvPicPr>
          <p:cNvPr id="2051" name="Picture 3"/>
          <p:cNvPicPr>
            <a:picLocks noChangeAspect="1" noChangeArrowheads="1"/>
          </p:cNvPicPr>
          <p:nvPr/>
        </p:nvPicPr>
        <p:blipFill>
          <a:blip r:embed="rId3" cstate="print"/>
          <a:srcRect l="9531" t="19231" r="26425" b="12637"/>
          <a:stretch>
            <a:fillRect/>
          </a:stretch>
        </p:blipFill>
        <p:spPr bwMode="auto">
          <a:xfrm>
            <a:off x="18197" y="1219200"/>
            <a:ext cx="9125803" cy="5181600"/>
          </a:xfrm>
          <a:prstGeom prst="rect">
            <a:avLst/>
          </a:prstGeom>
          <a:noFill/>
          <a:ln w="9525">
            <a:noFill/>
            <a:miter lim="800000"/>
            <a:headEnd/>
            <a:tailEnd/>
          </a:ln>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5433" y="457200"/>
            <a:ext cx="7924799" cy="369332"/>
          </a:xfrm>
          <a:prstGeom prst="rect">
            <a:avLst/>
          </a:prstGeom>
          <a:noFill/>
        </p:spPr>
        <p:txBody>
          <a:bodyPr wrap="square" rtlCol="0">
            <a:spAutoFit/>
          </a:bodyPr>
          <a:lstStyle/>
          <a:p>
            <a:r>
              <a:rPr lang="en-US" dirty="0" smtClean="0"/>
              <a:t>FEEDBACK/STORIES</a:t>
            </a:r>
            <a:endParaRPr lang="en-US" dirty="0"/>
          </a:p>
        </p:txBody>
      </p:sp>
      <p:pic>
        <p:nvPicPr>
          <p:cNvPr id="1027" name="Picture 3" descr="C:\Users\james\Desktop\coloNTB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14401"/>
            <a:ext cx="8839200" cy="5791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l="21905" t="24381" r="19523" b="13905"/>
          <a:stretch>
            <a:fillRect/>
          </a:stretch>
        </p:blipFill>
        <p:spPr bwMode="auto">
          <a:xfrm>
            <a:off x="125819" y="762000"/>
            <a:ext cx="8909538" cy="5791200"/>
          </a:xfrm>
          <a:prstGeom prst="rect">
            <a:avLst/>
          </a:prstGeom>
          <a:noFill/>
          <a:ln w="9525">
            <a:noFill/>
            <a:miter lim="800000"/>
            <a:headEnd/>
            <a:tailEnd/>
          </a:ln>
        </p:spPr>
      </p:pic>
      <p:sp>
        <p:nvSpPr>
          <p:cNvPr id="4" name="TextBox 3"/>
          <p:cNvSpPr txBox="1"/>
          <p:nvPr/>
        </p:nvSpPr>
        <p:spPr>
          <a:xfrm>
            <a:off x="278218" y="261901"/>
            <a:ext cx="7924799" cy="369332"/>
          </a:xfrm>
          <a:prstGeom prst="rect">
            <a:avLst/>
          </a:prstGeom>
          <a:noFill/>
        </p:spPr>
        <p:txBody>
          <a:bodyPr wrap="square" rtlCol="0">
            <a:spAutoFit/>
          </a:bodyPr>
          <a:lstStyle/>
          <a:p>
            <a:r>
              <a:rPr lang="en-US" dirty="0" smtClean="0"/>
              <a:t>RESULTS/GPRA</a:t>
            </a:r>
            <a:endParaRPr lang="en-US" dirty="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Kim\Desktop\IPc System Change.jpg"/>
          <p:cNvPicPr>
            <a:picLocks noChangeAspect="1" noChangeArrowheads="1"/>
          </p:cNvPicPr>
          <p:nvPr/>
        </p:nvPicPr>
        <p:blipFill>
          <a:blip r:embed="rId3" cstate="print"/>
          <a:srcRect/>
          <a:stretch>
            <a:fillRect/>
          </a:stretch>
        </p:blipFill>
        <p:spPr bwMode="auto">
          <a:xfrm>
            <a:off x="152400" y="597180"/>
            <a:ext cx="8839200" cy="6052397"/>
          </a:xfrm>
          <a:prstGeom prst="rect">
            <a:avLst/>
          </a:prstGeom>
          <a:noFill/>
        </p:spPr>
      </p:pic>
      <p:sp>
        <p:nvSpPr>
          <p:cNvPr id="4" name="TextBox 3"/>
          <p:cNvSpPr txBox="1"/>
          <p:nvPr/>
        </p:nvSpPr>
        <p:spPr>
          <a:xfrm>
            <a:off x="278217" y="115852"/>
            <a:ext cx="7924799" cy="369332"/>
          </a:xfrm>
          <a:prstGeom prst="rect">
            <a:avLst/>
          </a:prstGeom>
          <a:noFill/>
        </p:spPr>
        <p:txBody>
          <a:bodyPr wrap="square" rtlCol="0">
            <a:spAutoFit/>
          </a:bodyPr>
          <a:lstStyle/>
          <a:p>
            <a:r>
              <a:rPr lang="en-US" dirty="0" smtClean="0"/>
              <a:t>RESULTS/IPC</a:t>
            </a:r>
            <a:endParaRPr lang="en-US" dirty="0"/>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79733" y="3872468"/>
            <a:ext cx="3547766" cy="369332"/>
          </a:xfrm>
          <a:prstGeom prst="rect">
            <a:avLst/>
          </a:prstGeom>
        </p:spPr>
        <p:txBody>
          <a:bodyPr wrap="none">
            <a:spAutoFit/>
          </a:bodyPr>
          <a:lstStyle/>
          <a:p>
            <a:r>
              <a:rPr lang="en-US" dirty="0" smtClean="0"/>
              <a:t>jamesspillaneis.blogspot.com</a:t>
            </a:r>
            <a:endParaRPr lang="en-US" dirty="0"/>
          </a:p>
        </p:txBody>
      </p:sp>
      <p:pic>
        <p:nvPicPr>
          <p:cNvPr id="3" name="Picture 2" descr="C:\Users\james\Desktop\blogger_32.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0296" y="3835400"/>
            <a:ext cx="406400" cy="4064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356696" y="3086472"/>
            <a:ext cx="3807453" cy="369332"/>
          </a:xfrm>
          <a:prstGeom prst="rect">
            <a:avLst/>
          </a:prstGeom>
        </p:spPr>
        <p:txBody>
          <a:bodyPr wrap="none">
            <a:spAutoFit/>
          </a:bodyPr>
          <a:lstStyle/>
          <a:p>
            <a:r>
              <a:rPr lang="en-US" i="1" dirty="0" smtClean="0"/>
              <a:t>facebook.com/</a:t>
            </a:r>
            <a:r>
              <a:rPr lang="en-US" b="1" i="1" dirty="0" smtClean="0"/>
              <a:t>JamesSpillane</a:t>
            </a:r>
            <a:r>
              <a:rPr lang="en-US" i="1" dirty="0" smtClean="0"/>
              <a:t>IS</a:t>
            </a:r>
            <a:endParaRPr lang="en-US" dirty="0"/>
          </a:p>
        </p:txBody>
      </p:sp>
      <p:pic>
        <p:nvPicPr>
          <p:cNvPr id="1027" name="Picture 3" descr="C:\Users\james\Desktop\facebook_32.pn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0296" y="3041134"/>
            <a:ext cx="406400" cy="4064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379733" y="2314061"/>
            <a:ext cx="3252814" cy="369332"/>
          </a:xfrm>
          <a:prstGeom prst="rect">
            <a:avLst/>
          </a:prstGeom>
        </p:spPr>
        <p:txBody>
          <a:bodyPr wrap="none">
            <a:spAutoFit/>
          </a:bodyPr>
          <a:lstStyle/>
          <a:p>
            <a:r>
              <a:rPr lang="en-US" i="1" dirty="0"/>
              <a:t>twitter.com/</a:t>
            </a:r>
            <a:r>
              <a:rPr lang="en-US" b="1" i="1" dirty="0"/>
              <a:t>jamesspillaneis</a:t>
            </a:r>
            <a:endParaRPr lang="en-US" dirty="0"/>
          </a:p>
        </p:txBody>
      </p:sp>
      <p:pic>
        <p:nvPicPr>
          <p:cNvPr id="1028" name="Picture 4" descr="C:\Users\james\Desktop\twitter_32.pn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50296" y="2331928"/>
            <a:ext cx="406400" cy="4064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365556" y="4628860"/>
            <a:ext cx="4004930" cy="369332"/>
          </a:xfrm>
          <a:prstGeom prst="rect">
            <a:avLst/>
          </a:prstGeom>
        </p:spPr>
        <p:txBody>
          <a:bodyPr wrap="square">
            <a:spAutoFit/>
          </a:bodyPr>
          <a:lstStyle/>
          <a:p>
            <a:r>
              <a:rPr lang="en-US" dirty="0" smtClean="0"/>
              <a:t>linkedin.com/james-spillane</a:t>
            </a:r>
            <a:endParaRPr lang="en-US" dirty="0"/>
          </a:p>
        </p:txBody>
      </p:sp>
      <p:pic>
        <p:nvPicPr>
          <p:cNvPr id="1029" name="Picture 5" descr="C:\Users\james\Desktop\linkedin_32.png">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50296" y="4591792"/>
            <a:ext cx="406400" cy="4064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15433" y="457200"/>
            <a:ext cx="3418367" cy="369332"/>
          </a:xfrm>
          <a:prstGeom prst="rect">
            <a:avLst/>
          </a:prstGeom>
          <a:noFill/>
        </p:spPr>
        <p:txBody>
          <a:bodyPr wrap="square" rtlCol="0">
            <a:spAutoFit/>
          </a:bodyPr>
          <a:lstStyle/>
          <a:p>
            <a:r>
              <a:rPr lang="en-US" dirty="0" smtClean="0"/>
              <a:t>SOCIAL</a:t>
            </a:r>
            <a:endParaRPr lang="en-US" dirty="0"/>
          </a:p>
        </p:txBody>
      </p:sp>
    </p:spTree>
    <p:extLst>
      <p:ext uri="{BB962C8B-B14F-4D97-AF65-F5344CB8AC3E}">
        <p14:creationId xmlns:p14="http://schemas.microsoft.com/office/powerpoint/2010/main" val="3241301982"/>
      </p:ext>
    </p:extLst>
  </p:cSld>
  <p:clrMapOvr>
    <a:masterClrMapping/>
  </p:clrMapOvr>
  <p:transition/>
</p:sld>
</file>

<file path=ppt/theme/theme1.xml><?xml version="1.0" encoding="utf-8"?>
<a:theme xmlns:a="http://schemas.openxmlformats.org/drawingml/2006/main" name="TP03000506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33" ma:contentTypeDescription="Create a new document." ma:contentTypeScope="" ma:versionID="37d3ec2b48d53e45b233ad8f52fe1b11"/>
</file>

<file path=customXml/itemProps1.xml><?xml version="1.0" encoding="utf-8"?>
<ds:datastoreItem xmlns:ds="http://schemas.openxmlformats.org/officeDocument/2006/customXml" ds:itemID="{0C093139-8AF0-424E-AE11-6B9342DEFA17}">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D221FE7-42B6-4FE1-B1A7-3C966C0FEC51}">
  <ds:schemaRefs>
    <ds:schemaRef ds:uri="http://schemas.microsoft.com/sharepoint/v3/contenttype/forms"/>
  </ds:schemaRefs>
</ds:datastoreItem>
</file>

<file path=customXml/itemProps3.xml><?xml version="1.0" encoding="utf-8"?>
<ds:datastoreItem xmlns:ds="http://schemas.openxmlformats.org/officeDocument/2006/customXml" ds:itemID="{350C4057-0F55-48BC-B033-99FFA7FBB1A4}">
  <ds:schemaRefs>
    <ds:schemaRef ds:uri="http://schemas.microsoft.com/office/2006/metadata/contentType"/>
    <ds:schemaRef ds:uri="http://schemas.microsoft.com/office/2006/metadata/properties/metaAttributes"/>
  </ds:schemaRefs>
</ds:datastoreItem>
</file>

<file path=docProps/app.xml><?xml version="1.0" encoding="utf-8"?>
<Properties xmlns="http://schemas.openxmlformats.org/officeDocument/2006/extended-properties" xmlns:vt="http://schemas.openxmlformats.org/officeDocument/2006/docPropsVTypes">
  <Template>TP030005062</Template>
  <TotalTime>1617</TotalTime>
  <Words>1289</Words>
  <Application>Microsoft Office PowerPoint</Application>
  <PresentationFormat>On-screen Show (4:3)</PresentationFormat>
  <Paragraphs>109</Paragraphs>
  <Slides>25</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Century Gothic</vt:lpstr>
      <vt:lpstr>TP030005062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power or reminders</dc:title>
  <dc:creator>Kim</dc:creator>
  <cp:lastModifiedBy>james spillane</cp:lastModifiedBy>
  <cp:revision>203</cp:revision>
  <dcterms:created xsi:type="dcterms:W3CDTF">2011-08-30T03:57:54Z</dcterms:created>
  <dcterms:modified xsi:type="dcterms:W3CDTF">2016-02-03T20:59:47Z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TC300050629990</vt:lpwstr>
  </property>
</Properties>
</file>